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406" r:id="rId3"/>
    <p:sldId id="451" r:id="rId4"/>
    <p:sldId id="452" r:id="rId5"/>
    <p:sldId id="456" r:id="rId6"/>
    <p:sldId id="457" r:id="rId7"/>
    <p:sldId id="449" r:id="rId8"/>
    <p:sldId id="450" r:id="rId9"/>
    <p:sldId id="462" r:id="rId10"/>
    <p:sldId id="455" r:id="rId11"/>
    <p:sldId id="463" r:id="rId12"/>
    <p:sldId id="464" r:id="rId13"/>
    <p:sldId id="465" r:id="rId14"/>
    <p:sldId id="466" r:id="rId15"/>
    <p:sldId id="412" r:id="rId16"/>
    <p:sldId id="460" r:id="rId17"/>
    <p:sldId id="461" r:id="rId18"/>
    <p:sldId id="459" r:id="rId19"/>
    <p:sldId id="458" r:id="rId2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A7C9"/>
    <a:srgbClr val="295288"/>
    <a:srgbClr val="FF530D"/>
    <a:srgbClr val="7A81FF"/>
    <a:srgbClr val="76D6FF"/>
    <a:srgbClr val="00FDFF"/>
    <a:srgbClr val="424242"/>
    <a:srgbClr val="F4F7FA"/>
    <a:srgbClr val="CAE4EE"/>
    <a:srgbClr val="CEE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00"/>
    <p:restoredTop sz="95600"/>
  </p:normalViewPr>
  <p:slideViewPr>
    <p:cSldViewPr snapToGrid="0" snapToObjects="1">
      <p:cViewPr varScale="1">
        <p:scale>
          <a:sx n="68" d="100"/>
          <a:sy n="68" d="100"/>
        </p:scale>
        <p:origin x="70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CF141-FA29-6340-B1A5-756AB6390990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42EF7-5B0B-334F-A894-5D2DEE561FA6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61828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33101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7384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9218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48615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23829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18351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8892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20654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61394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7384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9218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2EF7-5B0B-334F-A894-5D2DEE561FA6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6139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D0EE23-777E-374A-AAA0-DFE7E87B3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F3CDF85-9108-DC40-A944-26E766EE5D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78D2D8-0F47-434E-BEBD-6222A26B2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383E9B-E2A2-D041-9D9B-CC750722C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B03664-2193-BE41-867A-7066493C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9691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63686-7403-B743-B0B0-FAE7AEEC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74B11BC-A3EB-2D45-AA0F-F4D1098DD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030CA3-FF6A-8145-A191-FDBA848E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4DDA95-885C-A24A-9279-8775C4355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DA4109-6B61-5246-BD60-D68CD1A20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1673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EC0E0E-E051-BF4E-BE52-EF53F70B6C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A5AD57-5943-DE4B-8C4F-B359D80D5F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3288BA-301D-6540-9BAB-468FAE41F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E26692-9C3C-B742-8DBE-64CF18D82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677DB8-F4E5-6141-99B0-6B4D40311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746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073C45-43C7-CA4C-A420-D3CB05B99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71E84A-70E4-5E44-9F34-11AC6356A7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D1A01A-FBF1-E243-9A2D-801725C2D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D0A7E7-9A9A-3C4D-B1E7-E9845F6CC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8880F1-D763-8F4B-A9BD-C1A885A69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7737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B19950-F992-2947-A008-956C8FB8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0C60C2-3E17-384E-AEF0-C1D29C555C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EC10B0-80A5-884A-8303-A96271876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580A8-1A22-8245-9E92-67A4AB64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565F33-1BC0-9E4F-801B-196B67488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3414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DEE75A-9E4E-EF40-A326-B192F84E7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ACF98D-73C1-7F4A-AE3A-7F7D29123B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F5D953-FCFA-9B4B-A415-AD677C653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759904-CA0D-BF41-BEA7-ECC47F45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74A04F-B830-4447-8B6C-F5277AC2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4529FB-3A61-734B-B292-895745B7F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6498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1616F-7781-3940-95D5-8E497C201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3963E9-9F39-8E46-A591-150DF4472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CA5872-F158-BC41-9560-E9732FEA9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57C2841-7E4A-C542-825D-71E24362B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57A197B-5A64-7A40-AE8E-5BC38166D2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04AE5E-8BDA-8C4A-AD7C-82199FF71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4C97413-E4B9-F740-BBAD-66E90C1F3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41BED57-0644-3942-81A2-A9C2920A8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15840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3DEFB-E487-8E41-A8C1-DCCF7D0AA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C1B2C5B-2030-AA47-8296-C090E4308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DAA72AC-60EE-8F4C-8169-5989E1167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1E57C5B-DC14-E348-B06A-62387F2B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646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A4F0F79-1311-4643-97FB-BD6262D34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6D1F78-1F12-524F-A379-EA828EC6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3F5889A-0411-B744-9045-20EA5A98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6114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6F5947-5E5B-4F43-83F8-6562A598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E3945F-9DCD-D84B-A541-30F108E25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31D45E-0CAD-A94E-ABFD-1158275B5C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A23D59-6ADC-6A40-8748-57D267335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3C0302-4956-2B47-BFFD-165861BF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B65C09-4C8A-5440-B7B9-BA05464FC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6668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34E543-EB3F-5544-8A6C-B95FBDB9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AF72527-0F4F-AA43-88A9-BCBC88EA1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A7FCE1-2557-9E4C-8C07-2E7CC5803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CCE5EFE-648C-3A40-BF7F-03A6C9A50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C7242-DE59-F342-8588-9887C401BB65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D8875A-E206-B746-B653-23D099443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902AAC-653A-0548-BBA5-40A18E87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213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699915F-588C-3A4C-935F-02ED3AC67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574F8C-DB2F-7940-87BB-7CBBC7497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CDC67E-7C40-1346-8281-0F23293083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C7242-DE59-F342-8588-9887C401BB65}" type="datetimeFigureOut">
              <a:rPr lang="es-ES_tradnl" smtClean="0"/>
              <a:t>24/01/2022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A67A28-7DE5-204D-AACE-8D45900A79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58F720A-8E36-FF4E-A071-25A569410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576C5-C55E-4E4D-809A-340EAD673E4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0672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17.tiff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29.tiff"/><Relationship Id="rId4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em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tiff"/><Relationship Id="rId10" Type="http://schemas.openxmlformats.org/officeDocument/2006/relationships/image" Target="../media/image12.tiff"/><Relationship Id="rId4" Type="http://schemas.openxmlformats.org/officeDocument/2006/relationships/image" Target="../media/image6.emf"/><Relationship Id="rId9" Type="http://schemas.openxmlformats.org/officeDocument/2006/relationships/image" Target="../media/image11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tif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795F44A-3B3D-4C4B-AEBC-F316D4936293}"/>
              </a:ext>
            </a:extLst>
          </p:cNvPr>
          <p:cNvSpPr txBox="1"/>
          <p:nvPr/>
        </p:nvSpPr>
        <p:spPr>
          <a:xfrm>
            <a:off x="3943423" y="1096378"/>
            <a:ext cx="69925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</a:t>
            </a:r>
            <a:r>
              <a:rPr lang="en-US" sz="66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Series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CA943D-4268-4B49-9EB8-57B7CB2993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31" y="4721025"/>
            <a:ext cx="7156195" cy="1040597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365526E1-711E-F349-93DE-CB3C81F8FC96}"/>
              </a:ext>
            </a:extLst>
          </p:cNvPr>
          <p:cNvSpPr/>
          <p:nvPr/>
        </p:nvSpPr>
        <p:spPr>
          <a:xfrm>
            <a:off x="2504090" y="2419518"/>
            <a:ext cx="84318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b="1" i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Wi-Fi 6 (802.11ax)</a:t>
            </a:r>
          </a:p>
          <a:p>
            <a:pPr algn="r"/>
            <a:r>
              <a:rPr lang="en-US" sz="4800" b="1" i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Access Points</a:t>
            </a:r>
            <a:endParaRPr lang="en-US" sz="4000" b="1" i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69FB544-4344-F647-97E1-F00236B2D3AD}"/>
              </a:ext>
            </a:extLst>
          </p:cNvPr>
          <p:cNvCxnSpPr>
            <a:cxnSpLocks/>
          </p:cNvCxnSpPr>
          <p:nvPr/>
        </p:nvCxnSpPr>
        <p:spPr>
          <a:xfrm>
            <a:off x="3535680" y="2241668"/>
            <a:ext cx="7324543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123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6 - ACCESS </a:t>
            </a:r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POINTS</a:t>
            </a:r>
            <a:endParaRPr lang="es-ES_tradnl" sz="3200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BSS </a:t>
            </a:r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Coloring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Reduciendo superposición de Canales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2B286DE-3C38-6141-9E38-15B2113342D8}"/>
              </a:ext>
            </a:extLst>
          </p:cNvPr>
          <p:cNvGrpSpPr/>
          <p:nvPr/>
        </p:nvGrpSpPr>
        <p:grpSpPr>
          <a:xfrm>
            <a:off x="905442" y="1982570"/>
            <a:ext cx="2611771" cy="3644655"/>
            <a:chOff x="2251305" y="2337691"/>
            <a:chExt cx="2611771" cy="364465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F9386C-B4F2-634B-9EF6-B499F3CEAD2E}"/>
                </a:ext>
              </a:extLst>
            </p:cNvPr>
            <p:cNvGrpSpPr/>
            <p:nvPr/>
          </p:nvGrpSpPr>
          <p:grpSpPr>
            <a:xfrm>
              <a:off x="2251305" y="2337691"/>
              <a:ext cx="2611771" cy="3644655"/>
              <a:chOff x="1459188" y="2174815"/>
              <a:chExt cx="2945058" cy="4109748"/>
            </a:xfrm>
            <a:solidFill>
              <a:schemeClr val="bg2">
                <a:lumMod val="90000"/>
              </a:schemeClr>
            </a:solidFill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0CC76752-BDFC-4D47-99DC-49F0EBBD2741}"/>
                  </a:ext>
                </a:extLst>
              </p:cNvPr>
              <p:cNvSpPr/>
              <p:nvPr/>
            </p:nvSpPr>
            <p:spPr>
              <a:xfrm>
                <a:off x="2487608" y="2174815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</a:t>
                </a: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447D7620-656C-5244-AAF7-CDAA01B9699A}"/>
                  </a:ext>
                </a:extLst>
              </p:cNvPr>
              <p:cNvSpPr/>
              <p:nvPr/>
            </p:nvSpPr>
            <p:spPr>
              <a:xfrm>
                <a:off x="1973398" y="2947552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6</a:t>
                </a: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1920E245-FE49-874B-95AC-21CAA27D8EA5}"/>
                  </a:ext>
                </a:extLst>
              </p:cNvPr>
              <p:cNvSpPr/>
              <p:nvPr/>
            </p:nvSpPr>
            <p:spPr>
              <a:xfrm>
                <a:off x="3001818" y="2947552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11</a:t>
                </a: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8F8F1D40-3FA9-1548-B33F-EBB01F1FA3F4}"/>
                  </a:ext>
                </a:extLst>
              </p:cNvPr>
              <p:cNvSpPr/>
              <p:nvPr/>
            </p:nvSpPr>
            <p:spPr>
              <a:xfrm>
                <a:off x="2487608" y="3728938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</a:t>
                </a: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46B295CE-7D2F-334F-BC8C-5CFBB347F0F9}"/>
                  </a:ext>
                </a:extLst>
              </p:cNvPr>
              <p:cNvSpPr/>
              <p:nvPr/>
            </p:nvSpPr>
            <p:spPr>
              <a:xfrm>
                <a:off x="3511694" y="3728938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6</a:t>
                </a: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DF6BD72D-9978-4845-A5FF-4708450B909A}"/>
                  </a:ext>
                </a:extLst>
              </p:cNvPr>
              <p:cNvSpPr/>
              <p:nvPr/>
            </p:nvSpPr>
            <p:spPr>
              <a:xfrm>
                <a:off x="1459188" y="3728938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11</a:t>
                </a: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11EBF52F-A5C8-0D41-9886-3E05E136A0A2}"/>
                  </a:ext>
                </a:extLst>
              </p:cNvPr>
              <p:cNvSpPr/>
              <p:nvPr/>
            </p:nvSpPr>
            <p:spPr>
              <a:xfrm>
                <a:off x="1973398" y="4610625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6</a:t>
                </a: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86D010E6-DBB1-2041-81B5-D6EB6FE7198D}"/>
                  </a:ext>
                </a:extLst>
              </p:cNvPr>
              <p:cNvSpPr/>
              <p:nvPr/>
            </p:nvSpPr>
            <p:spPr>
              <a:xfrm>
                <a:off x="3001818" y="4610625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11</a:t>
                </a: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83932D97-208F-274E-A748-31CDD7A01116}"/>
                  </a:ext>
                </a:extLst>
              </p:cNvPr>
              <p:cNvSpPr/>
              <p:nvPr/>
            </p:nvSpPr>
            <p:spPr>
              <a:xfrm>
                <a:off x="2483274" y="5392011"/>
                <a:ext cx="892552" cy="892552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bg2">
                    <a:lumMod val="9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4E4592-5FC6-6243-84ED-3C4C688BD51B}"/>
                </a:ext>
              </a:extLst>
            </p:cNvPr>
            <p:cNvSpPr txBox="1"/>
            <p:nvPr/>
          </p:nvSpPr>
          <p:spPr>
            <a:xfrm>
              <a:off x="3219431" y="2337691"/>
              <a:ext cx="6692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chemeClr val="bg1"/>
                  </a:solidFill>
                </a:rPr>
                <a:t>AP2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B571C86D-9C78-0644-8CF5-AE9BE2CD7597}"/>
                </a:ext>
              </a:extLst>
            </p:cNvPr>
            <p:cNvSpPr txBox="1"/>
            <p:nvPr/>
          </p:nvSpPr>
          <p:spPr>
            <a:xfrm>
              <a:off x="3219430" y="3745695"/>
              <a:ext cx="6692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chemeClr val="bg1"/>
                  </a:solidFill>
                </a:rPr>
                <a:t>AP1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0DAEB95C-1B86-B34A-9D17-8D82D8C11267}"/>
                </a:ext>
              </a:extLst>
            </p:cNvPr>
            <p:cNvSpPr txBox="1"/>
            <p:nvPr/>
          </p:nvSpPr>
          <p:spPr>
            <a:xfrm>
              <a:off x="3223400" y="5219443"/>
              <a:ext cx="6692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chemeClr val="bg1"/>
                  </a:solidFill>
                </a:rPr>
                <a:t>AP3</a:t>
              </a:r>
            </a:p>
          </p:txBody>
        </p:sp>
      </p:grpSp>
      <p:sp>
        <p:nvSpPr>
          <p:cNvPr id="10" name="Curved Left Arrow 9">
            <a:extLst>
              <a:ext uri="{FF2B5EF4-FFF2-40B4-BE49-F238E27FC236}">
                <a16:creationId xmlns:a16="http://schemas.microsoft.com/office/drawing/2014/main" id="{7803EFB4-081B-FD48-ACFD-667965C5BEC0}"/>
              </a:ext>
            </a:extLst>
          </p:cNvPr>
          <p:cNvSpPr/>
          <p:nvPr/>
        </p:nvSpPr>
        <p:spPr>
          <a:xfrm>
            <a:off x="2600056" y="2140834"/>
            <a:ext cx="771272" cy="167601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19" name="Curved Left Arrow 118">
            <a:extLst>
              <a:ext uri="{FF2B5EF4-FFF2-40B4-BE49-F238E27FC236}">
                <a16:creationId xmlns:a16="http://schemas.microsoft.com/office/drawing/2014/main" id="{F3621155-4DB7-FB4C-8AE4-323F7800ACCD}"/>
              </a:ext>
            </a:extLst>
          </p:cNvPr>
          <p:cNvSpPr/>
          <p:nvPr/>
        </p:nvSpPr>
        <p:spPr>
          <a:xfrm>
            <a:off x="2598877" y="3804079"/>
            <a:ext cx="771272" cy="167601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EBAF63ED-F29C-314A-8949-AB836204166E}"/>
              </a:ext>
            </a:extLst>
          </p:cNvPr>
          <p:cNvGrpSpPr/>
          <p:nvPr/>
        </p:nvGrpSpPr>
        <p:grpSpPr>
          <a:xfrm>
            <a:off x="4867321" y="2137490"/>
            <a:ext cx="2611771" cy="3644655"/>
            <a:chOff x="2251305" y="2337691"/>
            <a:chExt cx="2611771" cy="3644655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AA3C1397-3D0B-A640-B002-8038940F1799}"/>
                </a:ext>
              </a:extLst>
            </p:cNvPr>
            <p:cNvGrpSpPr/>
            <p:nvPr/>
          </p:nvGrpSpPr>
          <p:grpSpPr>
            <a:xfrm>
              <a:off x="2251305" y="2337691"/>
              <a:ext cx="2611771" cy="3644655"/>
              <a:chOff x="1459188" y="2174815"/>
              <a:chExt cx="2945058" cy="4109748"/>
            </a:xfrm>
            <a:solidFill>
              <a:schemeClr val="bg2">
                <a:lumMod val="90000"/>
              </a:schemeClr>
            </a:solidFill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16A7675-F426-1C49-A4B4-930411450031}"/>
                  </a:ext>
                </a:extLst>
              </p:cNvPr>
              <p:cNvSpPr/>
              <p:nvPr/>
            </p:nvSpPr>
            <p:spPr>
              <a:xfrm>
                <a:off x="2487608" y="2174815"/>
                <a:ext cx="892552" cy="89255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accent5">
                    <a:lumMod val="60000"/>
                    <a:lumOff val="4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</a:t>
                </a: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B226DE86-9BD3-6844-BF3F-469EFC1C7543}"/>
                  </a:ext>
                </a:extLst>
              </p:cNvPr>
              <p:cNvSpPr/>
              <p:nvPr/>
            </p:nvSpPr>
            <p:spPr>
              <a:xfrm>
                <a:off x="1973398" y="2947552"/>
                <a:ext cx="892552" cy="89255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accent6">
                    <a:lumMod val="60000"/>
                    <a:lumOff val="4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6</a:t>
                </a: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28EF62F4-E8B1-C446-8998-580949682AE2}"/>
                  </a:ext>
                </a:extLst>
              </p:cNvPr>
              <p:cNvSpPr/>
              <p:nvPr/>
            </p:nvSpPr>
            <p:spPr>
              <a:xfrm>
                <a:off x="3001818" y="2947552"/>
                <a:ext cx="892552" cy="892552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accent4">
                    <a:lumMod val="40000"/>
                    <a:lumOff val="6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11</a:t>
                </a: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9158DA97-60B9-F34A-8E93-37CE6107106D}"/>
                  </a:ext>
                </a:extLst>
              </p:cNvPr>
              <p:cNvSpPr/>
              <p:nvPr/>
            </p:nvSpPr>
            <p:spPr>
              <a:xfrm>
                <a:off x="2487608" y="3728938"/>
                <a:ext cx="892552" cy="892552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rgbClr val="FF0000">
                    <a:alpha val="3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</a:t>
                </a: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B258EC68-D08E-5A45-A63B-4C1891683624}"/>
                  </a:ext>
                </a:extLst>
              </p:cNvPr>
              <p:cNvSpPr/>
              <p:nvPr/>
            </p:nvSpPr>
            <p:spPr>
              <a:xfrm>
                <a:off x="3511694" y="3728938"/>
                <a:ext cx="892552" cy="892552"/>
              </a:xfrm>
              <a:prstGeom prst="ellipse">
                <a:avLst/>
              </a:prstGeom>
              <a:solidFill>
                <a:srgbClr val="7A81FF"/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rgbClr val="7030A0">
                    <a:alpha val="38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6</a:t>
                </a: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B420D03D-3777-CF42-8DEA-405F607B52D8}"/>
                  </a:ext>
                </a:extLst>
              </p:cNvPr>
              <p:cNvSpPr/>
              <p:nvPr/>
            </p:nvSpPr>
            <p:spPr>
              <a:xfrm>
                <a:off x="1459188" y="3728938"/>
                <a:ext cx="892552" cy="892552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accent2">
                    <a:lumMod val="60000"/>
                    <a:lumOff val="4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11</a:t>
                </a: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1C54E459-6C4F-4844-80E3-14ED3CCD1040}"/>
                  </a:ext>
                </a:extLst>
              </p:cNvPr>
              <p:cNvSpPr/>
              <p:nvPr/>
            </p:nvSpPr>
            <p:spPr>
              <a:xfrm>
                <a:off x="1973398" y="4610625"/>
                <a:ext cx="892552" cy="892552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accent4">
                    <a:lumMod val="40000"/>
                    <a:lumOff val="6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6</a:t>
                </a: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038A2F4E-479C-E445-B8EA-CCA51C57EFA1}"/>
                  </a:ext>
                </a:extLst>
              </p:cNvPr>
              <p:cNvSpPr/>
              <p:nvPr/>
            </p:nvSpPr>
            <p:spPr>
              <a:xfrm>
                <a:off x="3001818" y="4610625"/>
                <a:ext cx="892552" cy="892552"/>
              </a:xfrm>
              <a:prstGeom prst="ellipse">
                <a:avLst/>
              </a:prstGeom>
              <a:solidFill>
                <a:srgbClr val="76D6FF"/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rgbClr val="00FDFF">
                    <a:alpha val="23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11</a:t>
                </a: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A71F8201-404E-B647-BD3A-3354F5E502DE}"/>
                  </a:ext>
                </a:extLst>
              </p:cNvPr>
              <p:cNvSpPr/>
              <p:nvPr/>
            </p:nvSpPr>
            <p:spPr>
              <a:xfrm>
                <a:off x="2483274" y="5392011"/>
                <a:ext cx="892552" cy="892552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>
                <a:glow rad="431800">
                  <a:schemeClr val="accent5">
                    <a:lumMod val="60000"/>
                    <a:lumOff val="40000"/>
                    <a:alpha val="38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200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</a:t>
                </a:r>
                <a:endParaRPr lang="es-ES_tradnl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44D8689-3403-694D-98C9-34EC18F3D39D}"/>
                </a:ext>
              </a:extLst>
            </p:cNvPr>
            <p:cNvSpPr txBox="1"/>
            <p:nvPr/>
          </p:nvSpPr>
          <p:spPr>
            <a:xfrm>
              <a:off x="3219431" y="2337691"/>
              <a:ext cx="6692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chemeClr val="bg1"/>
                  </a:solidFill>
                </a:rPr>
                <a:t>AP2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FE7D83F-7626-264E-9F4E-F160FF86E0B4}"/>
                </a:ext>
              </a:extLst>
            </p:cNvPr>
            <p:cNvSpPr txBox="1"/>
            <p:nvPr/>
          </p:nvSpPr>
          <p:spPr>
            <a:xfrm>
              <a:off x="3219430" y="3745695"/>
              <a:ext cx="6692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chemeClr val="bg1"/>
                  </a:solidFill>
                </a:rPr>
                <a:t>AP1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D2EBA7E4-7A39-0746-A08B-595C452819D4}"/>
                </a:ext>
              </a:extLst>
            </p:cNvPr>
            <p:cNvSpPr txBox="1"/>
            <p:nvPr/>
          </p:nvSpPr>
          <p:spPr>
            <a:xfrm>
              <a:off x="3223400" y="5219443"/>
              <a:ext cx="669221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400" dirty="0">
                  <a:solidFill>
                    <a:schemeClr val="bg1"/>
                  </a:solidFill>
                </a:rPr>
                <a:t>AP3</a:t>
              </a:r>
            </a:p>
          </p:txBody>
        </p:sp>
      </p:grpSp>
      <p:sp>
        <p:nvSpPr>
          <p:cNvPr id="135" name="Curved Left Arrow 134">
            <a:extLst>
              <a:ext uri="{FF2B5EF4-FFF2-40B4-BE49-F238E27FC236}">
                <a16:creationId xmlns:a16="http://schemas.microsoft.com/office/drawing/2014/main" id="{FC2E244A-18F8-AB40-8080-7F8141DA550B}"/>
              </a:ext>
            </a:extLst>
          </p:cNvPr>
          <p:cNvSpPr/>
          <p:nvPr/>
        </p:nvSpPr>
        <p:spPr>
          <a:xfrm>
            <a:off x="6568570" y="2378342"/>
            <a:ext cx="771272" cy="324888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024BA83-2D7A-2542-BC79-8E8CD3FAAFBA}"/>
              </a:ext>
            </a:extLst>
          </p:cNvPr>
          <p:cNvSpPr txBox="1"/>
          <p:nvPr/>
        </p:nvSpPr>
        <p:spPr>
          <a:xfrm>
            <a:off x="430111" y="6148628"/>
            <a:ext cx="3556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Sin</a:t>
            </a:r>
            <a:r>
              <a:rPr lang="es-ES_tradnl" sz="2400" b="1" i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BSS </a:t>
            </a:r>
            <a:r>
              <a:rPr lang="es-ES_tradnl" sz="2400" b="1" i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Coloring</a:t>
            </a:r>
            <a:endParaRPr lang="es-ES_tradnl" sz="2400" b="1" i="1" dirty="0">
              <a:solidFill>
                <a:srgbClr val="295288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1E48876-C3A1-9D46-BDD1-83FCC6006AAB}"/>
              </a:ext>
            </a:extLst>
          </p:cNvPr>
          <p:cNvSpPr txBox="1"/>
          <p:nvPr/>
        </p:nvSpPr>
        <p:spPr>
          <a:xfrm>
            <a:off x="4447815" y="6123340"/>
            <a:ext cx="3373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i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Con</a:t>
            </a:r>
            <a:r>
              <a:rPr lang="es-ES_tradnl" sz="2400" b="1" i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BSS </a:t>
            </a:r>
            <a:r>
              <a:rPr lang="es-ES_tradnl" sz="2400" b="1" i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Coloring</a:t>
            </a:r>
            <a:endParaRPr lang="es-ES_tradnl" sz="2400" b="1" i="1" dirty="0">
              <a:solidFill>
                <a:srgbClr val="295288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8D7801-86BB-4B18-89F7-268A6A1DD11A}"/>
              </a:ext>
            </a:extLst>
          </p:cNvPr>
          <p:cNvSpPr txBox="1"/>
          <p:nvPr/>
        </p:nvSpPr>
        <p:spPr>
          <a:xfrm>
            <a:off x="8337099" y="1770967"/>
            <a:ext cx="326496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300" b="1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BSS </a:t>
            </a:r>
            <a:r>
              <a:rPr lang="es-ES" sz="2300" b="1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coloring</a:t>
            </a:r>
            <a:r>
              <a:rPr lang="es-ES" sz="2300" b="1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 </a:t>
            </a:r>
            <a:r>
              <a:rPr lang="es-E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permite que los puntos de acceso decidan si el uso simultáneo del espectro está permitido porque un canal está ocupado y no está disponible para usar cuando se detecta el mismo color.</a:t>
            </a:r>
            <a:endParaRPr lang="en-US" sz="23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529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6 - ACCESS </a:t>
            </a:r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POINTS</a:t>
            </a:r>
            <a:endParaRPr lang="es-ES_tradnl" sz="3200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MU-MIMO </a:t>
            </a:r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Technology</a:t>
            </a:r>
            <a:endParaRPr lang="es-ES_tradnl" sz="2000" dirty="0">
              <a:solidFill>
                <a:srgbClr val="46A7C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EA4AA0-2DC5-DC4B-97F6-C4D4B4FC45F7}"/>
              </a:ext>
            </a:extLst>
          </p:cNvPr>
          <p:cNvSpPr/>
          <p:nvPr/>
        </p:nvSpPr>
        <p:spPr>
          <a:xfrm>
            <a:off x="618720" y="1944913"/>
            <a:ext cx="7334577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300" b="1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Multi-</a:t>
            </a:r>
            <a:r>
              <a:rPr lang="es-ES_tradnl" sz="2300" b="1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User</a:t>
            </a:r>
            <a:r>
              <a:rPr lang="es-ES_tradnl" sz="2300" b="1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MIMO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permite que varios dispositivos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 </a:t>
            </a:r>
            <a:r>
              <a:rPr lang="es-ES_tradnl" sz="23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reciban flujos de datos simultáneamente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 Un AP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 puede enviar datos a 4 dispositivos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 al mismo tiempo. MU-MIMO pueden aumentar de gran forma el </a:t>
            </a:r>
            <a:r>
              <a:rPr lang="es-ES_tradnl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throughput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la red, en especial cuando hay alta densidad de dispositivos en la red.</a:t>
            </a:r>
          </a:p>
          <a:p>
            <a:endParaRPr lang="es-ES_tradnl" sz="23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OFDMA y MU-MIMO permiten a múltiples dispositivos transmitir al tiempo, pero son tecnologías diferente. </a:t>
            </a:r>
            <a:r>
              <a:rPr lang="es-ES_tradnl" sz="23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OFDMA es de gran beneficio en alta densidad de clientes, mientras que MU-MIMO es de gran ayuda cuando se tiene aplicaciones de piden </a:t>
            </a:r>
            <a:r>
              <a:rPr lang="es-ES_tradnl" sz="23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high-throughput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5826E4-120A-BB4D-B547-604570729E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1322" y="2197509"/>
            <a:ext cx="3231958" cy="3232279"/>
          </a:xfrm>
          <a:prstGeom prst="ellipse">
            <a:avLst/>
          </a:prstGeom>
          <a:ln w="76200">
            <a:solidFill>
              <a:srgbClr val="46A7C9"/>
            </a:solidFill>
          </a:ln>
          <a:effectLst>
            <a:outerShdw blurRad="570619" dist="50800" dir="5400000" algn="ctr" rotWithShape="0">
              <a:srgbClr val="000000">
                <a:alpha val="7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3995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0D8992-4B51-5E4F-97EB-60EE6E51E9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8922" y="1254715"/>
            <a:ext cx="5173078" cy="5603285"/>
          </a:xfrm>
          <a:prstGeom prst="rect">
            <a:avLst/>
          </a:prstGeom>
          <a:effectLst>
            <a:outerShdw blurRad="1016000" dist="317500" dir="10320000" sx="97000" sy="970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618720" y="1932698"/>
            <a:ext cx="62954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 mejor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throughput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1.77 Gbps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Tecnología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DL/UL OFDMA &amp; MU-MIMO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Cobertura de hasta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175 metros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QoS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Avanzado 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 asegurar buen desempeño en tiempo-real para aplicaciones de baja latencia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Seguridad de nivel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Enterprise-grade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Controlador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integrado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que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puede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manejar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localmente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hasta 50 Aps GWN series; 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acceso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al 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GWN.Cloud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para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administrar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número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ilimitado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APs; y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GWN Manager 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controlar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APs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desde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un software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entornos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locales</a:t>
            </a: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GWN7660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2x2:2 ACCESS POINT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41713627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2796436" y="1922062"/>
            <a:ext cx="6295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24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Dual-Band </a:t>
            </a:r>
            <a:r>
              <a:rPr lang="es-ES_tradnl" sz="24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4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- </a:t>
            </a:r>
            <a:r>
              <a:rPr lang="es-ES_tradnl" sz="24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802.11ax</a:t>
            </a:r>
          </a:p>
        </p:txBody>
      </p:sp>
      <p:sp>
        <p:nvSpPr>
          <p:cNvPr id="14" name="TextBox 38">
            <a:extLst>
              <a:ext uri="{FF2B5EF4-FFF2-40B4-BE49-F238E27FC236}">
                <a16:creationId xmlns:a16="http://schemas.microsoft.com/office/drawing/2014/main" id="{0268CDC8-2243-F24F-92E4-DEDEB6199CDA}"/>
              </a:ext>
            </a:extLst>
          </p:cNvPr>
          <p:cNvSpPr txBox="1"/>
          <p:nvPr/>
        </p:nvSpPr>
        <p:spPr>
          <a:xfrm>
            <a:off x="-1434120" y="3795705"/>
            <a:ext cx="62954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2.4 GHz</a:t>
            </a:r>
          </a:p>
          <a:p>
            <a:pPr algn="ctr">
              <a:buClr>
                <a:srgbClr val="424242"/>
              </a:buClr>
            </a:pPr>
            <a:r>
              <a:rPr lang="es-ES_tradnl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 Mbps hasta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573.5 Mbps</a:t>
            </a:r>
          </a:p>
        </p:txBody>
      </p:sp>
      <p:sp>
        <p:nvSpPr>
          <p:cNvPr id="15" name="TextBox 38">
            <a:extLst>
              <a:ext uri="{FF2B5EF4-FFF2-40B4-BE49-F238E27FC236}">
                <a16:creationId xmlns:a16="http://schemas.microsoft.com/office/drawing/2014/main" id="{19DAAF15-D06E-9E47-A9C1-392EFB982992}"/>
              </a:ext>
            </a:extLst>
          </p:cNvPr>
          <p:cNvSpPr txBox="1"/>
          <p:nvPr/>
        </p:nvSpPr>
        <p:spPr>
          <a:xfrm>
            <a:off x="7239274" y="3795705"/>
            <a:ext cx="62954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5 GHz</a:t>
            </a:r>
          </a:p>
          <a:p>
            <a:pPr algn="ctr">
              <a:buClr>
                <a:srgbClr val="424242"/>
              </a:buClr>
            </a:pPr>
            <a:r>
              <a:rPr lang="es-ES_tradnl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 Mbps hasta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1201 Mbps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1791D0-9B24-0E43-B626-FECDD19C7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239" y="2640930"/>
            <a:ext cx="5671819" cy="28494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58662E-2195-AF46-BEF5-2077FC0DE645}"/>
              </a:ext>
            </a:extLst>
          </p:cNvPr>
          <p:cNvSpPr/>
          <p:nvPr/>
        </p:nvSpPr>
        <p:spPr>
          <a:xfrm>
            <a:off x="4283348" y="5721854"/>
            <a:ext cx="31489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n-US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Total Wireless Throughput</a:t>
            </a:r>
          </a:p>
          <a:p>
            <a:pPr algn="ctr">
              <a:buClr>
                <a:srgbClr val="424242"/>
              </a:buClr>
            </a:pPr>
            <a:r>
              <a:rPr lang="en-US" sz="36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1.77 Gbps</a:t>
            </a:r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25DD257B-BD7B-D044-8354-2D4EA55F2667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GWN7660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2x2:2 ACCESS POINT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2358384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0D8992-4B51-5E4F-97EB-60EE6E51E9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6416" y="558777"/>
            <a:ext cx="5815584" cy="6299224"/>
          </a:xfrm>
          <a:prstGeom prst="rect">
            <a:avLst/>
          </a:prstGeom>
          <a:effectLst>
            <a:outerShdw blurRad="1016000" dist="317500" dir="10320000" sx="97000" sy="970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F9FE6-5026-CD49-B08F-F5672CD0E1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072" y="2072103"/>
            <a:ext cx="2000732" cy="1227822"/>
          </a:xfrm>
          <a:prstGeom prst="rect">
            <a:avLst/>
          </a:prstGeom>
        </p:spPr>
      </p:pic>
      <p:sp>
        <p:nvSpPr>
          <p:cNvPr id="9" name="TextBox 38">
            <a:extLst>
              <a:ext uri="{FF2B5EF4-FFF2-40B4-BE49-F238E27FC236}">
                <a16:creationId xmlns:a16="http://schemas.microsoft.com/office/drawing/2014/main" id="{DC24EF75-7C4A-4642-A511-3D771A489856}"/>
              </a:ext>
            </a:extLst>
          </p:cNvPr>
          <p:cNvSpPr txBox="1"/>
          <p:nvPr/>
        </p:nvSpPr>
        <p:spPr>
          <a:xfrm>
            <a:off x="238724" y="3375318"/>
            <a:ext cx="6295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256 Clientes </a:t>
            </a:r>
          </a:p>
          <a:p>
            <a:pPr algn="ctr">
              <a:buClr>
                <a:srgbClr val="424242"/>
              </a:buClr>
            </a:pPr>
            <a:r>
              <a:rPr lang="es-ES_tradnl" sz="24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4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</a:t>
            </a:r>
            <a:r>
              <a:rPr lang="es-ES_tradnl" sz="24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Simult</a:t>
            </a:r>
            <a:r>
              <a:rPr lang="es-US" sz="24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áneos</a:t>
            </a:r>
            <a:endParaRPr lang="es-ES_tradnl" sz="2400" b="1" dirty="0">
              <a:solidFill>
                <a:srgbClr val="295288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5FD71-0DB6-7142-97B8-DBC91F6375F9}"/>
              </a:ext>
            </a:extLst>
          </p:cNvPr>
          <p:cNvSpPr/>
          <p:nvPr/>
        </p:nvSpPr>
        <p:spPr>
          <a:xfrm>
            <a:off x="1261358" y="4738750"/>
            <a:ext cx="42501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Gracias a la tecnología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 6, el GWN7660 pueden manejar un gran número de clientes simultáneos sin sacrificar su rendimiento.</a:t>
            </a:r>
          </a:p>
        </p:txBody>
      </p:sp>
      <p:sp>
        <p:nvSpPr>
          <p:cNvPr id="13" name="CuadroTexto 8">
            <a:extLst>
              <a:ext uri="{FF2B5EF4-FFF2-40B4-BE49-F238E27FC236}">
                <a16:creationId xmlns:a16="http://schemas.microsoft.com/office/drawing/2014/main" id="{DC0F268D-0FB9-D141-B637-F1D1F19ACE12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GWN7660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2x2:2 ACCESS POINT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441568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C21E9E-2326-4849-85AA-B06C49F8F0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3919" y="1234487"/>
            <a:ext cx="4429891" cy="5050076"/>
          </a:xfrm>
          <a:prstGeom prst="rect">
            <a:avLst/>
          </a:prstGeom>
          <a:effectLst>
            <a:outerShdw blurRad="747405" dist="110562" dir="10260000" sx="99000" sy="99000" algn="ctr" rotWithShape="0">
              <a:srgbClr val="000000">
                <a:alpha val="5836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600232" y="1779687"/>
            <a:ext cx="6877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Throughput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inalambrico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agregado de  </a:t>
            </a:r>
            <a:r>
              <a:rPr lang="es-ES_tradnl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3.55 Gbps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FF530D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Throughput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cableado agregado de </a:t>
            </a:r>
            <a:r>
              <a:rPr lang="es-ES_tradnl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3.5 Gbps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rgbClr val="424242"/>
              </a:buClr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Tecnología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DL/UL OFDMA and MU-MIMO</a:t>
            </a:r>
            <a:endParaRPr lang="es-ES_tradnl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rgbClr val="424242"/>
              </a:buClr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Cobertura de hasta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175 metros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QoS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Avanzando 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 asegurar alto rendimiento en aplicaciones de baja latencia en tiempo real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PoE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or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PoE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+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automático, con puerto </a:t>
            </a:r>
            <a:r>
              <a:rPr lang="es-ES_tradnl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uplink</a:t>
            </a:r>
            <a:r>
              <a:rPr lang="es-ES_tradnl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2.4Gpbs</a:t>
            </a: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609585" indent="-609585">
              <a:buClr>
                <a:srgbClr val="424242"/>
              </a:buClr>
              <a:buFont typeface="Arial"/>
              <a:buChar char="•"/>
            </a:pP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Controlador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integrado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que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puede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localmente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hasta 50 Aps GWN series; 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acceso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al  </a:t>
            </a:r>
            <a:r>
              <a:rPr lang="es-ES_tradnl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GWN.Cloud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para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administrar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un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número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ilimitado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de APs; y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GWN Manager 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gestionar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APs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desde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un software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entornos</a:t>
            </a:r>
            <a:r>
              <a:rPr lang="en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locales</a:t>
            </a:r>
            <a:endParaRPr lang="es-ES_tradnl" b="1" dirty="0">
              <a:solidFill>
                <a:srgbClr val="46A7C9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GWN7664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4x4:4 ACCESS POINT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1670931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2796432" y="1480021"/>
            <a:ext cx="6295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4000" b="1" i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802.11ax</a:t>
            </a:r>
          </a:p>
        </p:txBody>
      </p:sp>
      <p:sp>
        <p:nvSpPr>
          <p:cNvPr id="14" name="TextBox 38">
            <a:extLst>
              <a:ext uri="{FF2B5EF4-FFF2-40B4-BE49-F238E27FC236}">
                <a16:creationId xmlns:a16="http://schemas.microsoft.com/office/drawing/2014/main" id="{0268CDC8-2243-F24F-92E4-DEDEB6199CDA}"/>
              </a:ext>
            </a:extLst>
          </p:cNvPr>
          <p:cNvSpPr txBox="1"/>
          <p:nvPr/>
        </p:nvSpPr>
        <p:spPr>
          <a:xfrm>
            <a:off x="-1434120" y="3795705"/>
            <a:ext cx="62954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2.4 GHz</a:t>
            </a:r>
          </a:p>
          <a:p>
            <a:pPr algn="ctr">
              <a:buClr>
                <a:srgbClr val="424242"/>
              </a:buClr>
            </a:pPr>
            <a:r>
              <a:rPr lang="es-ES_tradnl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 Mbps up to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1147 Mbps</a:t>
            </a:r>
          </a:p>
        </p:txBody>
      </p:sp>
      <p:sp>
        <p:nvSpPr>
          <p:cNvPr id="15" name="TextBox 38">
            <a:extLst>
              <a:ext uri="{FF2B5EF4-FFF2-40B4-BE49-F238E27FC236}">
                <a16:creationId xmlns:a16="http://schemas.microsoft.com/office/drawing/2014/main" id="{19DAAF15-D06E-9E47-A9C1-392EFB982992}"/>
              </a:ext>
            </a:extLst>
          </p:cNvPr>
          <p:cNvSpPr txBox="1"/>
          <p:nvPr/>
        </p:nvSpPr>
        <p:spPr>
          <a:xfrm>
            <a:off x="7239274" y="3795705"/>
            <a:ext cx="62954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5 GHz</a:t>
            </a:r>
          </a:p>
          <a:p>
            <a:pPr algn="ctr">
              <a:buClr>
                <a:srgbClr val="424242"/>
              </a:buClr>
            </a:pPr>
            <a:r>
              <a:rPr lang="es-ES_tradnl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8 Mbps up to </a:t>
            </a:r>
            <a:r>
              <a:rPr lang="es-ES_tradnl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2402 Mbps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1791D0-9B24-0E43-B626-FECDD19C7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6939" y="2856912"/>
            <a:ext cx="5018122" cy="25210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58662E-2195-AF46-BEF5-2077FC0DE645}"/>
              </a:ext>
            </a:extLst>
          </p:cNvPr>
          <p:cNvSpPr/>
          <p:nvPr/>
        </p:nvSpPr>
        <p:spPr>
          <a:xfrm>
            <a:off x="4107395" y="5721854"/>
            <a:ext cx="36735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n-US" sz="20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Wireless Throughput Total</a:t>
            </a:r>
          </a:p>
          <a:p>
            <a:pPr algn="ctr">
              <a:buClr>
                <a:srgbClr val="424242"/>
              </a:buClr>
            </a:pPr>
            <a:r>
              <a:rPr lang="en-US" sz="40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3.55 Gbps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D8B5BC-ADB4-6942-82CF-58A1BD4B09BE}"/>
              </a:ext>
            </a:extLst>
          </p:cNvPr>
          <p:cNvSpPr/>
          <p:nvPr/>
        </p:nvSpPr>
        <p:spPr>
          <a:xfrm>
            <a:off x="4820279" y="2114643"/>
            <a:ext cx="2247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3200" b="1" i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Dual-Band</a:t>
            </a:r>
          </a:p>
        </p:txBody>
      </p:sp>
      <p:sp>
        <p:nvSpPr>
          <p:cNvPr id="16" name="CuadroTexto 8">
            <a:extLst>
              <a:ext uri="{FF2B5EF4-FFF2-40B4-BE49-F238E27FC236}">
                <a16:creationId xmlns:a16="http://schemas.microsoft.com/office/drawing/2014/main" id="{D62846E6-A0CD-9A49-A38E-E4881F3A7854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GWN7664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4x4:4 ACCESS POINT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178463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7F9FE6-5026-CD49-B08F-F5672CD0E1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072" y="2072103"/>
            <a:ext cx="2000732" cy="1227822"/>
          </a:xfrm>
          <a:prstGeom prst="rect">
            <a:avLst/>
          </a:prstGeom>
        </p:spPr>
      </p:pic>
      <p:sp>
        <p:nvSpPr>
          <p:cNvPr id="9" name="TextBox 38">
            <a:extLst>
              <a:ext uri="{FF2B5EF4-FFF2-40B4-BE49-F238E27FC236}">
                <a16:creationId xmlns:a16="http://schemas.microsoft.com/office/drawing/2014/main" id="{DC24EF75-7C4A-4642-A511-3D771A489856}"/>
              </a:ext>
            </a:extLst>
          </p:cNvPr>
          <p:cNvSpPr txBox="1"/>
          <p:nvPr/>
        </p:nvSpPr>
        <p:spPr>
          <a:xfrm>
            <a:off x="238724" y="3375318"/>
            <a:ext cx="62954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424242"/>
              </a:buClr>
            </a:pPr>
            <a:r>
              <a:rPr lang="es-ES_tradnl" sz="4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512 Clientes </a:t>
            </a:r>
          </a:p>
          <a:p>
            <a:pPr algn="ctr">
              <a:buClr>
                <a:srgbClr val="424242"/>
              </a:buClr>
            </a:pPr>
            <a:r>
              <a:rPr lang="es-ES_tradnl" sz="32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32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</a:t>
            </a:r>
            <a:r>
              <a:rPr lang="es-ES_tradnl" sz="32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Simult</a:t>
            </a:r>
            <a:r>
              <a:rPr lang="es-US" sz="32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áneos</a:t>
            </a:r>
            <a:endParaRPr lang="es-ES_tradnl" sz="3200" b="1" dirty="0">
              <a:solidFill>
                <a:srgbClr val="295288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95FD71-0DB6-7142-97B8-DBC91F6375F9}"/>
              </a:ext>
            </a:extLst>
          </p:cNvPr>
          <p:cNvSpPr/>
          <p:nvPr/>
        </p:nvSpPr>
        <p:spPr>
          <a:xfrm>
            <a:off x="1261358" y="4738750"/>
            <a:ext cx="42501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Gracias a la tecnología </a:t>
            </a:r>
            <a:r>
              <a:rPr lang="es-ES_tradnl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</a:t>
            </a:r>
            <a:r>
              <a:rPr lang="es-ES_tradnl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 6, el GWN7664 pueden manejar un gran número de clientes simultáneos sin sacrificar su rendimiento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CCD0E-C804-D34E-B71A-0C439FC719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0314" y="1559337"/>
            <a:ext cx="4608978" cy="4586068"/>
          </a:xfrm>
          <a:prstGeom prst="ellipse">
            <a:avLst/>
          </a:prstGeom>
          <a:ln w="76200">
            <a:solidFill>
              <a:srgbClr val="46A7C9"/>
            </a:solidFill>
          </a:ln>
          <a:effectLst>
            <a:outerShdw blurRad="570619" dist="50800" dir="5400000" algn="ctr" rotWithShape="0">
              <a:srgbClr val="000000">
                <a:alpha val="78000"/>
              </a:srgbClr>
            </a:outerShdw>
          </a:effectLst>
        </p:spPr>
      </p:pic>
      <p:sp>
        <p:nvSpPr>
          <p:cNvPr id="14" name="CuadroTexto 8">
            <a:extLst>
              <a:ext uri="{FF2B5EF4-FFF2-40B4-BE49-F238E27FC236}">
                <a16:creationId xmlns:a16="http://schemas.microsoft.com/office/drawing/2014/main" id="{6318F7C8-609E-6C4F-B4CB-261EDBCDCE75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GWN7664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es-ES_tradnl" sz="3200" b="1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4x4:4 ACCESS POINT</a:t>
            </a:r>
            <a:endParaRPr lang="es-ES_tradnl" sz="3200" b="1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</a:t>
            </a:r>
            <a:r>
              <a:rPr lang="es-ES_tradnl" sz="2000" dirty="0" err="1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GWN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1293882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AD1B00D-E007-8C44-ACFA-B7E351C49C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01" t="10658"/>
          <a:stretch/>
        </p:blipFill>
        <p:spPr>
          <a:xfrm>
            <a:off x="329149" y="1304683"/>
            <a:ext cx="3410092" cy="42486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56E506A-B5CE-6241-B8DB-0DC2F19951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01" t="10658"/>
          <a:stretch/>
        </p:blipFill>
        <p:spPr>
          <a:xfrm>
            <a:off x="4177249" y="1304683"/>
            <a:ext cx="3410092" cy="42486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EBE6E09-ED9D-6341-A2F5-BAC8444E7E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01" t="10658"/>
          <a:stretch/>
        </p:blipFill>
        <p:spPr>
          <a:xfrm>
            <a:off x="8025349" y="1304683"/>
            <a:ext cx="3410092" cy="424863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2A28B06-329E-274A-AA1A-6A54A0F9BE71}"/>
              </a:ext>
            </a:extLst>
          </p:cNvPr>
          <p:cNvSpPr txBox="1"/>
          <p:nvPr/>
        </p:nvSpPr>
        <p:spPr>
          <a:xfrm>
            <a:off x="618720" y="573437"/>
            <a:ext cx="8013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MANAGEMENT OPTIONS – </a:t>
            </a:r>
            <a:r>
              <a:rPr lang="en-US" sz="3200" b="1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 SERIES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DA99444-DC44-EA47-A624-C292D06D3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70" y="2754169"/>
            <a:ext cx="383302" cy="29812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C31742F-2D64-5440-BBFA-3F0127806D7D}"/>
              </a:ext>
            </a:extLst>
          </p:cNvPr>
          <p:cNvSpPr txBox="1"/>
          <p:nvPr/>
        </p:nvSpPr>
        <p:spPr>
          <a:xfrm>
            <a:off x="786272" y="1861889"/>
            <a:ext cx="249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EMBEDDED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DA48A8E-4F52-F646-9292-E0D1D6EDC619}"/>
              </a:ext>
            </a:extLst>
          </p:cNvPr>
          <p:cNvSpPr txBox="1"/>
          <p:nvPr/>
        </p:nvSpPr>
        <p:spPr>
          <a:xfrm>
            <a:off x="4622074" y="1867603"/>
            <a:ext cx="2495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GWN.CLOUD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E90908C-BB06-E84D-8BCC-ECE5B8C2A611}"/>
              </a:ext>
            </a:extLst>
          </p:cNvPr>
          <p:cNvSpPr txBox="1"/>
          <p:nvPr/>
        </p:nvSpPr>
        <p:spPr>
          <a:xfrm>
            <a:off x="8519505" y="1875821"/>
            <a:ext cx="2668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>
              <a:defRPr sz="24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GWN MANAGER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CCADD1A-F169-8F40-B00A-3DB80454A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70" y="3558541"/>
            <a:ext cx="383302" cy="29812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E37D7DC-2004-9947-8573-5F8CC09A9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70" y="4362913"/>
            <a:ext cx="383302" cy="29812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23B1556-4956-834D-A2C3-33CDA17E634B}"/>
              </a:ext>
            </a:extLst>
          </p:cNvPr>
          <p:cNvSpPr txBox="1"/>
          <p:nvPr/>
        </p:nvSpPr>
        <p:spPr>
          <a:xfrm>
            <a:off x="1462400" y="2580065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 COSTO ADICIONAL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9A004B6-1D6E-BC48-BD6F-2C73341F383F}"/>
              </a:ext>
            </a:extLst>
          </p:cNvPr>
          <p:cNvSpPr txBox="1"/>
          <p:nvPr/>
        </p:nvSpPr>
        <p:spPr>
          <a:xfrm>
            <a:off x="1416504" y="3384437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NATIVO EN EL ap MASTER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7676A8F-CFB2-B242-9262-AF4A0D288A65}"/>
              </a:ext>
            </a:extLst>
          </p:cNvPr>
          <p:cNvSpPr txBox="1"/>
          <p:nvPr/>
        </p:nvSpPr>
        <p:spPr>
          <a:xfrm>
            <a:off x="1416504" y="4188810"/>
            <a:ext cx="2105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IMPLEMENTACION LOCAL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4769111C-98EF-AD4F-9601-0CAC1FE42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492" y="2754169"/>
            <a:ext cx="383302" cy="29812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57D68AC-D9BA-8C49-8462-D02AE9DA3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492" y="3558541"/>
            <a:ext cx="383302" cy="29812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D11D05BD-8096-994C-B68D-12FFF25A5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492" y="4362913"/>
            <a:ext cx="383302" cy="298124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FDF1C4E4-9B01-F449-BB54-52A370CE2708}"/>
              </a:ext>
            </a:extLst>
          </p:cNvPr>
          <p:cNvSpPr txBox="1"/>
          <p:nvPr/>
        </p:nvSpPr>
        <p:spPr>
          <a:xfrm>
            <a:off x="5314626" y="2718564"/>
            <a:ext cx="210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USO SIN COSTO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ECE8AD3-9279-A54A-8717-51ABA0A108CE}"/>
              </a:ext>
            </a:extLst>
          </p:cNvPr>
          <p:cNvSpPr txBox="1"/>
          <p:nvPr/>
        </p:nvSpPr>
        <p:spPr>
          <a:xfrm>
            <a:off x="5314626" y="3384437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PLATFORMA EN LA NUBE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DBCAD8B-C596-3447-984D-5CC25F101605}"/>
              </a:ext>
            </a:extLst>
          </p:cNvPr>
          <p:cNvSpPr txBox="1"/>
          <p:nvPr/>
        </p:nvSpPr>
        <p:spPr>
          <a:xfrm>
            <a:off x="5314626" y="4188810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 LIMITE DE N</a:t>
            </a:r>
            <a:r>
              <a:rPr lang="es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</a:t>
            </a:r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MERO APs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778E06C8-6A4E-7E49-9A4B-C1B77D0A0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237" y="2754169"/>
            <a:ext cx="383302" cy="298124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308EB75-0C26-5C43-94A1-289738171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237" y="3558541"/>
            <a:ext cx="383302" cy="298124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5DF0F52-F4FF-1245-8DBE-355D191D8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0237" y="4362913"/>
            <a:ext cx="383302" cy="298124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DCEF4E9A-01E3-E044-A4F8-4AEB56831C7D}"/>
              </a:ext>
            </a:extLst>
          </p:cNvPr>
          <p:cNvSpPr txBox="1"/>
          <p:nvPr/>
        </p:nvSpPr>
        <p:spPr>
          <a:xfrm>
            <a:off x="9158267" y="2580065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 COSTO ADICIONAL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BB6F142-D9A7-2649-A2E9-C6E7FC8B530A}"/>
              </a:ext>
            </a:extLst>
          </p:cNvPr>
          <p:cNvSpPr txBox="1"/>
          <p:nvPr/>
        </p:nvSpPr>
        <p:spPr>
          <a:xfrm>
            <a:off x="9112371" y="3531812"/>
            <a:ext cx="2105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HASTA 3,000 APs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36D80E3-E89C-FB48-861A-5D57AF01116C}"/>
              </a:ext>
            </a:extLst>
          </p:cNvPr>
          <p:cNvSpPr txBox="1"/>
          <p:nvPr/>
        </p:nvSpPr>
        <p:spPr>
          <a:xfrm>
            <a:off x="9112371" y="4188810"/>
            <a:ext cx="2105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INSTALACIÓN EN SERVIDOR LOCAL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79C1A145-2993-264F-83FE-B43F806D40A2}"/>
              </a:ext>
            </a:extLst>
          </p:cNvPr>
          <p:cNvSpPr/>
          <p:nvPr/>
        </p:nvSpPr>
        <p:spPr>
          <a:xfrm>
            <a:off x="627753" y="5793447"/>
            <a:ext cx="85395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24242"/>
              </a:buClr>
            </a:pPr>
            <a:r>
              <a:rPr lang="es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Las variadas opciones de </a:t>
            </a:r>
            <a:r>
              <a:rPr lang="es-US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gestion</a:t>
            </a:r>
            <a:r>
              <a:rPr lang="es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disponibles por Grandstream para sus clientes están en </a:t>
            </a:r>
            <a:r>
              <a:rPr lang="es-US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constante evolución </a:t>
            </a:r>
            <a:r>
              <a:rPr lang="es-US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 disfrutar de mejores funciones  y características en cualquiera plataforma que elijan.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BE2DE94F-92E3-F044-B2C9-D6A7D8BDAC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416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795F44A-3B3D-4C4B-AEBC-F316D4936293}"/>
              </a:ext>
            </a:extLst>
          </p:cNvPr>
          <p:cNvSpPr txBox="1"/>
          <p:nvPr/>
        </p:nvSpPr>
        <p:spPr>
          <a:xfrm>
            <a:off x="2881829" y="1649607"/>
            <a:ext cx="8415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Gracias!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CA943D-4268-4B49-9EB8-57B7CB2993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990" y="4302833"/>
            <a:ext cx="7760354" cy="112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7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12">
            <a:extLst>
              <a:ext uri="{FF2B5EF4-FFF2-40B4-BE49-F238E27FC236}">
                <a16:creationId xmlns:a16="http://schemas.microsoft.com/office/drawing/2014/main" id="{9E4B1D31-DA4E-8547-B860-22D3253ACE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396" y="1"/>
            <a:ext cx="5153604" cy="6858000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9E5147B-6508-DF46-B675-2DBD8720DC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BDF50F0-FF2A-504C-B286-6F9A1D0AE92C}"/>
              </a:ext>
            </a:extLst>
          </p:cNvPr>
          <p:cNvSpPr txBox="1"/>
          <p:nvPr/>
        </p:nvSpPr>
        <p:spPr>
          <a:xfrm>
            <a:off x="1042041" y="1922411"/>
            <a:ext cx="6767463" cy="951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700"/>
              </a:lnSpc>
            </a:pPr>
            <a:r>
              <a:rPr lang="es-ES_tradnl" sz="60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</a:t>
            </a:r>
            <a:r>
              <a:rPr lang="es-ES_tradnl" sz="6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SERIES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1FB5F2-B865-9741-BD15-A5B84B3FC34E}"/>
              </a:ext>
            </a:extLst>
          </p:cNvPr>
          <p:cNvSpPr txBox="1"/>
          <p:nvPr/>
        </p:nvSpPr>
        <p:spPr>
          <a:xfrm>
            <a:off x="1042041" y="4351130"/>
            <a:ext cx="49320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11" defTabSz="609585">
              <a:spcAft>
                <a:spcPts val="800"/>
              </a:spcAft>
            </a:pP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Los </a:t>
            </a:r>
            <a:r>
              <a:rPr lang="en-U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poderosos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AP Wi-Fi de Grandstream </a:t>
            </a:r>
            <a:r>
              <a:rPr lang="es-E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permiten un alto rendimiento de la red, rangos de cobertura líderes en la industria, aprovisionamiento rápido y múltiples opciones de administración.</a:t>
            </a:r>
            <a:endParaRPr lang="en-US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B968D433-1266-A241-AD61-7AD1DF6FD9AE}"/>
              </a:ext>
            </a:extLst>
          </p:cNvPr>
          <p:cNvCxnSpPr>
            <a:cxnSpLocks/>
          </p:cNvCxnSpPr>
          <p:nvPr/>
        </p:nvCxnSpPr>
        <p:spPr>
          <a:xfrm>
            <a:off x="1042043" y="2873954"/>
            <a:ext cx="493203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17">
            <a:extLst>
              <a:ext uri="{FF2B5EF4-FFF2-40B4-BE49-F238E27FC236}">
                <a16:creationId xmlns:a16="http://schemas.microsoft.com/office/drawing/2014/main" id="{C436ED90-C718-934C-B915-E7992C2B49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6A70499-2F86-F041-B543-3643D78B2160}"/>
              </a:ext>
            </a:extLst>
          </p:cNvPr>
          <p:cNvSpPr/>
          <p:nvPr/>
        </p:nvSpPr>
        <p:spPr>
          <a:xfrm>
            <a:off x="1042041" y="3022426"/>
            <a:ext cx="47491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Poderosas</a:t>
            </a:r>
            <a:r>
              <a:rPr lang="en-US" sz="3200" b="1" i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Solucoines</a:t>
            </a:r>
            <a:r>
              <a:rPr lang="en-US" sz="3200" b="1" i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de Networking</a:t>
            </a:r>
          </a:p>
        </p:txBody>
      </p:sp>
    </p:spTree>
    <p:extLst>
      <p:ext uri="{BB962C8B-B14F-4D97-AF65-F5344CB8AC3E}">
        <p14:creationId xmlns:p14="http://schemas.microsoft.com/office/powerpoint/2010/main" val="175535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E5147B-6508-DF46-B675-2DBD8720DC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436ED90-C718-934C-B915-E7992C2B49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FA085C2F-6880-0141-AC2F-72A3046D3943}"/>
              </a:ext>
            </a:extLst>
          </p:cNvPr>
          <p:cNvSpPr/>
          <p:nvPr/>
        </p:nvSpPr>
        <p:spPr>
          <a:xfrm>
            <a:off x="6377108" y="2975675"/>
            <a:ext cx="5814892" cy="3882325"/>
          </a:xfrm>
          <a:prstGeom prst="triangle">
            <a:avLst>
              <a:gd name="adj" fmla="val 100000"/>
            </a:avLst>
          </a:prstGeom>
          <a:solidFill>
            <a:srgbClr val="295288"/>
          </a:solidFill>
          <a:ln>
            <a:solidFill>
              <a:srgbClr val="29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3FF818D0-455A-6F4E-BE16-59CC36E9F6B9}"/>
              </a:ext>
            </a:extLst>
          </p:cNvPr>
          <p:cNvSpPr/>
          <p:nvPr/>
        </p:nvSpPr>
        <p:spPr>
          <a:xfrm rot="10800000">
            <a:off x="-1" y="-1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8963CAF-2E29-A844-BC53-88E378DF60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sp>
        <p:nvSpPr>
          <p:cNvPr id="13" name="CuadroTexto 8">
            <a:extLst>
              <a:ext uri="{FF2B5EF4-FFF2-40B4-BE49-F238E27FC236}">
                <a16:creationId xmlns:a16="http://schemas.microsoft.com/office/drawing/2014/main" id="{B635A979-8EB8-A745-99C8-76AB3C39FBDA}"/>
              </a:ext>
            </a:extLst>
          </p:cNvPr>
          <p:cNvSpPr txBox="1"/>
          <p:nvPr/>
        </p:nvSpPr>
        <p:spPr>
          <a:xfrm>
            <a:off x="618720" y="573437"/>
            <a:ext cx="111205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 SERIES ACCESS POINTS</a:t>
            </a:r>
          </a:p>
          <a:p>
            <a:pPr algn="r"/>
            <a:r>
              <a:rPr lang="es-ES_tradnl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Opciones disponibles para cualquier escenario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EF41C-489B-C44E-9B5A-4BEC5BBB0A07}"/>
              </a:ext>
            </a:extLst>
          </p:cNvPr>
          <p:cNvSpPr/>
          <p:nvPr/>
        </p:nvSpPr>
        <p:spPr>
          <a:xfrm>
            <a:off x="4108050" y="6277394"/>
            <a:ext cx="3783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ACCESS POINTS PARA INTERIORES</a:t>
            </a:r>
          </a:p>
        </p:txBody>
      </p:sp>
      <p:pic>
        <p:nvPicPr>
          <p:cNvPr id="1025" name="Picture 1" descr="page44image20381696">
            <a:extLst>
              <a:ext uri="{FF2B5EF4-FFF2-40B4-BE49-F238E27FC236}">
                <a16:creationId xmlns:a16="http://schemas.microsoft.com/office/drawing/2014/main" id="{BAABE587-980B-2C49-8EB8-E0DF9162E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49" y="2975675"/>
            <a:ext cx="1854200" cy="1587500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9480EAD-1C32-064B-9902-077E34BEFF9B}"/>
              </a:ext>
            </a:extLst>
          </p:cNvPr>
          <p:cNvSpPr/>
          <p:nvPr/>
        </p:nvSpPr>
        <p:spPr>
          <a:xfrm>
            <a:off x="359435" y="4756044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GWN7630</a:t>
            </a:r>
          </a:p>
        </p:txBody>
      </p:sp>
      <p:pic>
        <p:nvPicPr>
          <p:cNvPr id="16" name="Picture 1" descr="page44image20381696">
            <a:extLst>
              <a:ext uri="{FF2B5EF4-FFF2-40B4-BE49-F238E27FC236}">
                <a16:creationId xmlns:a16="http://schemas.microsoft.com/office/drawing/2014/main" id="{7E8D3361-299E-5D43-BD32-CCC3DF7E6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238" y="2838454"/>
            <a:ext cx="2174747" cy="1861941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8EC7B18-2A59-7440-9A01-B16F77AF6958}"/>
              </a:ext>
            </a:extLst>
          </p:cNvPr>
          <p:cNvSpPr/>
          <p:nvPr/>
        </p:nvSpPr>
        <p:spPr>
          <a:xfrm>
            <a:off x="2267273" y="4756044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GWN7615</a:t>
            </a:r>
          </a:p>
        </p:txBody>
      </p:sp>
      <p:pic>
        <p:nvPicPr>
          <p:cNvPr id="19" name="Picture 1" descr="page44image20381696">
            <a:extLst>
              <a:ext uri="{FF2B5EF4-FFF2-40B4-BE49-F238E27FC236}">
                <a16:creationId xmlns:a16="http://schemas.microsoft.com/office/drawing/2014/main" id="{DB3A60D1-B870-9F49-A854-90943DACF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0974" y="2957270"/>
            <a:ext cx="1854200" cy="1587500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4B7D9DB-F75A-1048-A45A-9ED3E576DA90}"/>
              </a:ext>
            </a:extLst>
          </p:cNvPr>
          <p:cNvSpPr/>
          <p:nvPr/>
        </p:nvSpPr>
        <p:spPr>
          <a:xfrm>
            <a:off x="4202360" y="4756044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GWN7605</a:t>
            </a:r>
          </a:p>
        </p:txBody>
      </p:sp>
      <p:pic>
        <p:nvPicPr>
          <p:cNvPr id="1026" name="Picture 2" descr="page45image20335040">
            <a:extLst>
              <a:ext uri="{FF2B5EF4-FFF2-40B4-BE49-F238E27FC236}">
                <a16:creationId xmlns:a16="http://schemas.microsoft.com/office/drawing/2014/main" id="{376A67A7-CF07-3649-811A-53C90392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7701" y="2975675"/>
            <a:ext cx="1854200" cy="1587500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C01C091-5A89-B449-8FAB-EC159EC184A2}"/>
              </a:ext>
            </a:extLst>
          </p:cNvPr>
          <p:cNvSpPr/>
          <p:nvPr/>
        </p:nvSpPr>
        <p:spPr>
          <a:xfrm>
            <a:off x="6139087" y="4760780"/>
            <a:ext cx="1231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GWN7602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1460563-AD8A-074A-AB63-D30C0771B179}"/>
              </a:ext>
            </a:extLst>
          </p:cNvPr>
          <p:cNvSpPr/>
          <p:nvPr/>
        </p:nvSpPr>
        <p:spPr>
          <a:xfrm>
            <a:off x="8202823" y="4756044"/>
            <a:ext cx="1231426" cy="8412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GWN7660</a:t>
            </a:r>
          </a:p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sz="2400" b="1" i="1" kern="0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Nuevo!</a:t>
            </a:r>
            <a:endParaRPr lang="es-ES_tradnl" b="1" i="1" kern="0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F4418-A372-F841-887F-B9EBB1B6D3B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267" y="3139074"/>
            <a:ext cx="1262538" cy="1260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549BF1-D82B-CB49-90B3-6692CDBEA30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552" y="3139074"/>
            <a:ext cx="1260700" cy="12607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815998A-F00A-3447-AF2A-77DC86C85FCF}"/>
              </a:ext>
            </a:extLst>
          </p:cNvPr>
          <p:cNvSpPr/>
          <p:nvPr/>
        </p:nvSpPr>
        <p:spPr>
          <a:xfrm>
            <a:off x="10205189" y="4756044"/>
            <a:ext cx="1231427" cy="8412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GWN7664</a:t>
            </a:r>
          </a:p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sz="2400" b="1" i="1" kern="0" dirty="0">
                <a:solidFill>
                  <a:srgbClr val="FF530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Nuevo!</a:t>
            </a:r>
            <a:endParaRPr lang="es-ES_tradnl" b="1" i="1" kern="0" dirty="0">
              <a:solidFill>
                <a:srgbClr val="FF530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25" name="Picture 2" descr="WIFI 6 y por que tenerlo en tu empresa. - VINOC">
            <a:extLst>
              <a:ext uri="{FF2B5EF4-FFF2-40B4-BE49-F238E27FC236}">
                <a16:creationId xmlns:a16="http://schemas.microsoft.com/office/drawing/2014/main" id="{DCA6F0C5-9E35-D444-827E-358D86F71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3390" y="2118178"/>
            <a:ext cx="1390292" cy="801022"/>
          </a:xfrm>
          <a:prstGeom prst="rect">
            <a:avLst/>
          </a:prstGeom>
          <a:noFill/>
          <a:effectLst>
            <a:glow rad="127000">
              <a:schemeClr val="bg1">
                <a:alpha val="42991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WIFI 6 y por que tenerlo en tu empresa. - VINOC">
            <a:extLst>
              <a:ext uri="{FF2B5EF4-FFF2-40B4-BE49-F238E27FC236}">
                <a16:creationId xmlns:a16="http://schemas.microsoft.com/office/drawing/2014/main" id="{F43F1257-6A01-164F-9605-5D1FD8B56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0960" y="2108071"/>
            <a:ext cx="1390292" cy="801022"/>
          </a:xfrm>
          <a:prstGeom prst="rect">
            <a:avLst/>
          </a:prstGeom>
          <a:noFill/>
          <a:effectLst>
            <a:glow rad="127000">
              <a:schemeClr val="bg1">
                <a:alpha val="42991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830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9E5147B-6508-DF46-B675-2DBD8720DC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436ED90-C718-934C-B915-E7992C2B49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0" name="Triangle 9">
            <a:extLst>
              <a:ext uri="{FF2B5EF4-FFF2-40B4-BE49-F238E27FC236}">
                <a16:creationId xmlns:a16="http://schemas.microsoft.com/office/drawing/2014/main" id="{FA085C2F-6880-0141-AC2F-72A3046D3943}"/>
              </a:ext>
            </a:extLst>
          </p:cNvPr>
          <p:cNvSpPr/>
          <p:nvPr/>
        </p:nvSpPr>
        <p:spPr>
          <a:xfrm>
            <a:off x="6377108" y="2975675"/>
            <a:ext cx="5814892" cy="3882325"/>
          </a:xfrm>
          <a:prstGeom prst="triangle">
            <a:avLst>
              <a:gd name="adj" fmla="val 100000"/>
            </a:avLst>
          </a:prstGeom>
          <a:solidFill>
            <a:srgbClr val="295288"/>
          </a:solidFill>
          <a:ln>
            <a:solidFill>
              <a:srgbClr val="29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riangle 10">
            <a:extLst>
              <a:ext uri="{FF2B5EF4-FFF2-40B4-BE49-F238E27FC236}">
                <a16:creationId xmlns:a16="http://schemas.microsoft.com/office/drawing/2014/main" id="{3FF818D0-455A-6F4E-BE16-59CC36E9F6B9}"/>
              </a:ext>
            </a:extLst>
          </p:cNvPr>
          <p:cNvSpPr/>
          <p:nvPr/>
        </p:nvSpPr>
        <p:spPr>
          <a:xfrm rot="10800000">
            <a:off x="-1" y="-1"/>
            <a:ext cx="2878667" cy="2133600"/>
          </a:xfrm>
          <a:prstGeom prst="triangle">
            <a:avLst>
              <a:gd name="adj" fmla="val 100000"/>
            </a:avLst>
          </a:prstGeom>
          <a:solidFill>
            <a:srgbClr val="326B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8963CAF-2E29-A844-BC53-88E378DF60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85" y="302324"/>
            <a:ext cx="774518" cy="664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0EF41C-489B-C44E-9B5A-4BEC5BBB0A07}"/>
              </a:ext>
            </a:extLst>
          </p:cNvPr>
          <p:cNvSpPr/>
          <p:nvPr/>
        </p:nvSpPr>
        <p:spPr>
          <a:xfrm>
            <a:off x="3416657" y="5879036"/>
            <a:ext cx="5230920" cy="7797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ACCESS POINTS PARA EXTERIORES</a:t>
            </a:r>
          </a:p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sz="2000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(LARGO ALCANCE – RESISTENTES AL AGUA)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480EAD-1C32-064B-9902-077E34BEFF9B}"/>
              </a:ext>
            </a:extLst>
          </p:cNvPr>
          <p:cNvSpPr/>
          <p:nvPr/>
        </p:nvSpPr>
        <p:spPr>
          <a:xfrm>
            <a:off x="2428219" y="5102930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GWN7600LR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EC7B18-2A59-7440-9A01-B16F77AF6958}"/>
              </a:ext>
            </a:extLst>
          </p:cNvPr>
          <p:cNvSpPr/>
          <p:nvPr/>
        </p:nvSpPr>
        <p:spPr>
          <a:xfrm>
            <a:off x="5171599" y="5136620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GWN7605LR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4B7D9DB-F75A-1048-A45A-9ED3E576DA90}"/>
              </a:ext>
            </a:extLst>
          </p:cNvPr>
          <p:cNvSpPr/>
          <p:nvPr/>
        </p:nvSpPr>
        <p:spPr>
          <a:xfrm>
            <a:off x="8031367" y="5136620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  <a:buClr>
                <a:srgbClr val="2A5389"/>
              </a:buClr>
            </a:pPr>
            <a:r>
              <a:rPr lang="es-ES_tradnl" b="1" i="1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GWN7630LR</a:t>
            </a:r>
          </a:p>
        </p:txBody>
      </p:sp>
      <p:pic>
        <p:nvPicPr>
          <p:cNvPr id="3073" name="Picture 1" descr="page45image20333584">
            <a:extLst>
              <a:ext uri="{FF2B5EF4-FFF2-40B4-BE49-F238E27FC236}">
                <a16:creationId xmlns:a16="http://schemas.microsoft.com/office/drawing/2014/main" id="{8EBCEB8D-0F28-D940-90C5-8A7827DC5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1488" y="2054999"/>
            <a:ext cx="2878668" cy="3016686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age45image20335248">
            <a:extLst>
              <a:ext uri="{FF2B5EF4-FFF2-40B4-BE49-F238E27FC236}">
                <a16:creationId xmlns:a16="http://schemas.microsoft.com/office/drawing/2014/main" id="{AC73A304-11B2-8E44-AAC9-941212204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973" y="2570603"/>
            <a:ext cx="2518224" cy="2638961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A8B06F-AF01-8744-A67F-4CCCDE2372C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461" y="3004797"/>
            <a:ext cx="747054" cy="1770571"/>
          </a:xfrm>
          <a:prstGeom prst="rect">
            <a:avLst/>
          </a:prstGeom>
          <a:effectLst>
            <a:outerShdw blurRad="1016000" dist="317500" dir="10920000" sx="97000" sy="97000" algn="ctr" rotWithShape="0">
              <a:srgbClr val="000000">
                <a:alpha val="70000"/>
              </a:srgbClr>
            </a:outerShdw>
          </a:effectLst>
        </p:spPr>
      </p:pic>
      <p:sp>
        <p:nvSpPr>
          <p:cNvPr id="19" name="CuadroTexto 8">
            <a:extLst>
              <a:ext uri="{FF2B5EF4-FFF2-40B4-BE49-F238E27FC236}">
                <a16:creationId xmlns:a16="http://schemas.microsoft.com/office/drawing/2014/main" id="{53859D2A-B0B9-4E51-9DF3-69EF69FE6F87}"/>
              </a:ext>
            </a:extLst>
          </p:cNvPr>
          <p:cNvSpPr txBox="1"/>
          <p:nvPr/>
        </p:nvSpPr>
        <p:spPr>
          <a:xfrm>
            <a:off x="618720" y="573437"/>
            <a:ext cx="111205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GWN SERIES ACCESS POINTS</a:t>
            </a:r>
          </a:p>
          <a:p>
            <a:pPr algn="r"/>
            <a:r>
              <a:rPr lang="es-ES_tradnl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Opciones disponibles para cualquier escenario</a:t>
            </a:r>
          </a:p>
        </p:txBody>
      </p:sp>
    </p:spTree>
    <p:extLst>
      <p:ext uri="{BB962C8B-B14F-4D97-AF65-F5344CB8AC3E}">
        <p14:creationId xmlns:p14="http://schemas.microsoft.com/office/powerpoint/2010/main" val="513050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3750228" y="523115"/>
            <a:ext cx="80138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GRANDSTREAM ES PARTE DEL</a:t>
            </a:r>
          </a:p>
          <a:p>
            <a:pPr algn="r"/>
            <a:r>
              <a:rPr lang="es-ES_tradnl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WI-FI ALLINACE</a:t>
            </a:r>
          </a:p>
          <a:p>
            <a:pPr algn="r"/>
            <a:r>
              <a:rPr lang="es-ES_tradnl" sz="2000" b="1" dirty="0" err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Wi</a:t>
            </a:r>
            <a:r>
              <a:rPr lang="es-ES_tradnl" sz="2000" b="1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-Fi 6 </a:t>
            </a:r>
            <a:r>
              <a:rPr lang="es-ES_tradnl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Access </a:t>
            </a:r>
            <a:r>
              <a:rPr lang="es-ES_tradnl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Points</a:t>
            </a:r>
            <a:endParaRPr lang="es-ES_tradnl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C0E5A3C9-A38F-3E4C-96AD-12A02DF5B342}"/>
              </a:ext>
            </a:extLst>
          </p:cNvPr>
          <p:cNvSpPr/>
          <p:nvPr/>
        </p:nvSpPr>
        <p:spPr>
          <a:xfrm>
            <a:off x="6377108" y="3005172"/>
            <a:ext cx="5814892" cy="3882325"/>
          </a:xfrm>
          <a:prstGeom prst="triangle">
            <a:avLst>
              <a:gd name="adj" fmla="val 100000"/>
            </a:avLst>
          </a:prstGeom>
          <a:solidFill>
            <a:srgbClr val="295288"/>
          </a:solidFill>
          <a:ln>
            <a:solidFill>
              <a:srgbClr val="2952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2E8C63-B2B3-3246-847A-78687F17EE08}"/>
              </a:ext>
            </a:extLst>
          </p:cNvPr>
          <p:cNvSpPr/>
          <p:nvPr/>
        </p:nvSpPr>
        <p:spPr>
          <a:xfrm>
            <a:off x="7159805" y="2309603"/>
            <a:ext cx="46042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Wi-Fi Alliance® </a:t>
            </a:r>
            <a:r>
              <a:rPr lang="es-E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es la red mundial de empresas que hacen posible </a:t>
            </a:r>
            <a:r>
              <a:rPr lang="es-E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</a:t>
            </a:r>
            <a:r>
              <a:rPr lang="es-E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-Fi®, una de las tecnologías de comunicación más valiosas del mundo. Nuestra visión es conectar a todos y todo, en todas partes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 algn="r"/>
            <a:endParaRPr lang="en-US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r"/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Wi-Fi Alliance </a:t>
            </a:r>
            <a:r>
              <a:rPr lang="es-E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impulsa la adopción y evolución global del </a:t>
            </a:r>
            <a:r>
              <a:rPr lang="es-ES" sz="20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</a:t>
            </a:r>
            <a:r>
              <a:rPr lang="es-E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 a través definición de políticas, la administración del espectro y la colaboración en toda la industria</a:t>
            </a:r>
            <a:r>
              <a:rPr lang="en-US" sz="20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  <a:endParaRPr lang="es-ES_tradnl" sz="2000" dirty="0">
              <a:solidFill>
                <a:schemeClr val="bg1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2A4CD8-3BCC-FF4B-B0C8-8C8EEA9C8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817" y="2117127"/>
            <a:ext cx="5582206" cy="3721471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E44663E-264A-7F4E-B318-554CD541C764}"/>
              </a:ext>
            </a:extLst>
          </p:cNvPr>
          <p:cNvSpPr/>
          <p:nvPr/>
        </p:nvSpPr>
        <p:spPr>
          <a:xfrm>
            <a:off x="4696287" y="2117127"/>
            <a:ext cx="1615736" cy="692458"/>
          </a:xfrm>
          <a:prstGeom prst="roundRect">
            <a:avLst>
              <a:gd name="adj" fmla="val 378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124" name="Picture 4" descr="Membership | Wi-Fi Alliance">
            <a:extLst>
              <a:ext uri="{FF2B5EF4-FFF2-40B4-BE49-F238E27FC236}">
                <a16:creationId xmlns:a16="http://schemas.microsoft.com/office/drawing/2014/main" id="{49BF8E44-6D97-AD49-95E6-F8A02966B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827" y="1385435"/>
            <a:ext cx="2155842" cy="2155842"/>
          </a:xfrm>
          <a:prstGeom prst="rect">
            <a:avLst/>
          </a:prstGeom>
          <a:noFill/>
          <a:effectLst>
            <a:glow rad="292100">
              <a:schemeClr val="bg1">
                <a:alpha val="62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220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79FD3C-8CF2-4341-B229-EE58D712B5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3562" y="1002889"/>
            <a:ext cx="4908437" cy="5855111"/>
          </a:xfrm>
          <a:prstGeom prst="rect">
            <a:avLst/>
          </a:prstGeom>
          <a:effectLst>
            <a:outerShdw blurRad="747405" dist="110562" dir="10260000" sx="99000" sy="99000" algn="ctr" rotWithShape="0">
              <a:srgbClr val="000000">
                <a:alpha val="5836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pic>
        <p:nvPicPr>
          <p:cNvPr id="6146" name="Picture 2" descr="WIFI 6 y por que tenerlo en tu empresa. - VINOC">
            <a:extLst>
              <a:ext uri="{FF2B5EF4-FFF2-40B4-BE49-F238E27FC236}">
                <a16:creationId xmlns:a16="http://schemas.microsoft.com/office/drawing/2014/main" id="{BD4AEC5A-0086-EC4A-8E37-C08F59B54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2002" y="1672900"/>
            <a:ext cx="3606173" cy="207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19B47F-37DB-AA42-9DB2-751617985BB9}"/>
              </a:ext>
            </a:extLst>
          </p:cNvPr>
          <p:cNvSpPr/>
          <p:nvPr/>
        </p:nvSpPr>
        <p:spPr>
          <a:xfrm>
            <a:off x="863074" y="3725631"/>
            <a:ext cx="61722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Los productos 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Wi-Fi CERTIFIED </a:t>
            </a:r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han sido sometidos a rigurosas pruebas. Cuando un producto supera con éxito las pruebas, el fabricante puede utilizar el logotipo </a:t>
            </a:r>
            <a:b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</a:br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 </a:t>
            </a:r>
            <a:r>
              <a:rPr lang="es-ES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</a:t>
            </a:r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 CERTIFIED.</a:t>
            </a:r>
          </a:p>
          <a:p>
            <a:pPr algn="ctr"/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ctr"/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 certificación significa que un producto ha sido probado en numerosas configuraciones y bajo un entorno con dispositivos diferentes para validar la interoperabilidad con otros equipos </a:t>
            </a:r>
            <a:r>
              <a:rPr lang="es-ES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Wi</a:t>
            </a:r>
            <a:r>
              <a:rPr lang="es-E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-Fi CERTIFICADOS que operan en la misma banda de frecuencia.</a:t>
            </a: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</p:txBody>
      </p:sp>
      <p:sp>
        <p:nvSpPr>
          <p:cNvPr id="10" name="CuadroTexto 8">
            <a:extLst>
              <a:ext uri="{FF2B5EF4-FFF2-40B4-BE49-F238E27FC236}">
                <a16:creationId xmlns:a16="http://schemas.microsoft.com/office/drawing/2014/main" id="{1CBC5D56-9F8D-2A45-AE7E-0CA43DFE7B32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6 - ACCESS </a:t>
            </a:r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POINTS</a:t>
            </a:r>
            <a:endParaRPr lang="es-ES_tradnl" sz="3200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GWN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Series</a:t>
            </a:r>
            <a:endParaRPr lang="es-ES_tradnl" sz="2000" dirty="0">
              <a:solidFill>
                <a:srgbClr val="46A7C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506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A6E656DB-C92A-F849-A6AF-DCD75A8FDE6C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6 - ACCESS </a:t>
            </a:r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POINTS</a:t>
            </a:r>
            <a:endParaRPr lang="es-ES_tradnl" sz="3200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GWN</a:t>
            </a:r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Series</a:t>
            </a:r>
            <a:endParaRPr lang="es-ES_tradnl" sz="2000" dirty="0">
              <a:solidFill>
                <a:srgbClr val="46A7C9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13" name="TextBox 38">
            <a:extLst>
              <a:ext uri="{FF2B5EF4-FFF2-40B4-BE49-F238E27FC236}">
                <a16:creationId xmlns:a16="http://schemas.microsoft.com/office/drawing/2014/main" id="{875527CB-0713-BC4B-B145-CA7E7833ED1C}"/>
              </a:ext>
            </a:extLst>
          </p:cNvPr>
          <p:cNvSpPr txBox="1"/>
          <p:nvPr/>
        </p:nvSpPr>
        <p:spPr>
          <a:xfrm>
            <a:off x="618720" y="2042214"/>
            <a:ext cx="6295427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424242"/>
              </a:buClr>
            </a:pPr>
            <a:r>
              <a:rPr lang="en-US" sz="23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Por que </a:t>
            </a:r>
            <a:r>
              <a:rPr lang="en-US" sz="2300" b="1" dirty="0" err="1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escoger</a:t>
            </a:r>
            <a:r>
              <a:rPr lang="en-US" sz="23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Wi-Fi 6?</a:t>
            </a:r>
          </a:p>
          <a:p>
            <a:pPr>
              <a:buClr>
                <a:srgbClr val="424242"/>
              </a:buClr>
            </a:pPr>
            <a:endParaRPr lang="en-US" sz="23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rgbClr val="424242"/>
              </a:buClr>
            </a:pP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interés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Wi-Fi 6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busca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lograr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una </a:t>
            </a:r>
            <a:r>
              <a:rPr lang="en-US" sz="2300" b="1" dirty="0" err="1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mejora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3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global 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para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el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usuario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que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experimenta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con mas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frcuencia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una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situación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común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donde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300" b="1" dirty="0" err="1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muchos</a:t>
            </a:r>
            <a:r>
              <a:rPr lang="en-US" sz="23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mas </a:t>
            </a:r>
            <a:r>
              <a:rPr lang="en-US" sz="2300" b="1" dirty="0" err="1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dispositivos</a:t>
            </a:r>
            <a:r>
              <a:rPr lang="en-US" sz="23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n-US" sz="2300" b="1" dirty="0" err="1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están</a:t>
            </a:r>
            <a:r>
              <a:rPr lang="en-US" sz="23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n-US" sz="2300" b="1" dirty="0" err="1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conectados</a:t>
            </a:r>
            <a:r>
              <a:rPr lang="en-US" sz="23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en-US" sz="2300" b="1" dirty="0" err="1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en</a:t>
            </a:r>
            <a:r>
              <a:rPr lang="en-US" sz="23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al </a:t>
            </a:r>
            <a:r>
              <a:rPr lang="en-US" sz="2300" b="1" dirty="0" err="1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misma</a:t>
            </a:r>
            <a:r>
              <a:rPr lang="en-US" sz="2300" b="1" dirty="0">
                <a:solidFill>
                  <a:srgbClr val="FF530D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red.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  <a:p>
            <a:pPr>
              <a:buClr>
                <a:srgbClr val="424242"/>
              </a:buClr>
            </a:pPr>
            <a:endParaRPr lang="en-US" sz="23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Clr>
                <a:srgbClr val="424242"/>
              </a:buClr>
            </a:pP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También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se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logra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una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mejora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menor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latencia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 mayor </a:t>
            </a:r>
            <a:r>
              <a:rPr lang="en-US" sz="2300" dirty="0" err="1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seguridad</a:t>
            </a:r>
            <a:r>
              <a:rPr lang="en-U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.</a:t>
            </a:r>
          </a:p>
          <a:p>
            <a:pPr>
              <a:buClr>
                <a:srgbClr val="424242"/>
              </a:buClr>
            </a:pPr>
            <a:endParaRPr lang="en-US" sz="23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D367E-E603-EE42-8DF4-0D8A340CF9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6394" y="1782671"/>
            <a:ext cx="4062898" cy="4054769"/>
          </a:xfrm>
          <a:prstGeom prst="ellipse">
            <a:avLst/>
          </a:prstGeom>
          <a:ln w="76200">
            <a:solidFill>
              <a:srgbClr val="46A7C9"/>
            </a:solidFill>
          </a:ln>
          <a:effectLst>
            <a:outerShdw blurRad="570619" dist="50800" dir="5400000" algn="ctr" rotWithShape="0">
              <a:srgbClr val="000000">
                <a:alpha val="7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283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sp>
        <p:nvSpPr>
          <p:cNvPr id="7" name="CuadroTexto 8">
            <a:extLst>
              <a:ext uri="{FF2B5EF4-FFF2-40B4-BE49-F238E27FC236}">
                <a16:creationId xmlns:a16="http://schemas.microsoft.com/office/drawing/2014/main" id="{966942FE-6875-1046-A2B0-A80588B25328}"/>
              </a:ext>
            </a:extLst>
          </p:cNvPr>
          <p:cNvSpPr txBox="1"/>
          <p:nvPr/>
        </p:nvSpPr>
        <p:spPr>
          <a:xfrm>
            <a:off x="618720" y="573437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6 - ACCESS </a:t>
            </a:r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POINTS</a:t>
            </a:r>
            <a:endParaRPr lang="es-ES_tradnl" sz="3200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OFDMA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Maximizar Eficiencia en la Transmisión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EA4AA0-2DC5-DC4B-97F6-C4D4B4FC45F7}"/>
              </a:ext>
            </a:extLst>
          </p:cNvPr>
          <p:cNvSpPr/>
          <p:nvPr/>
        </p:nvSpPr>
        <p:spPr>
          <a:xfrm>
            <a:off x="618720" y="1941887"/>
            <a:ext cx="6749764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OFDMA, es una tecnología que permite al Access Point </a:t>
            </a:r>
            <a:r>
              <a:rPr lang="es-ES_tradnl" sz="23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conectarse con muchos dispositivos al mismo tiempo.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s-ES_tradnl" sz="2300" b="1" dirty="0">
                <a:solidFill>
                  <a:srgbClr val="29528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OFDMA segmenta cada canal del radio en menores segmentos </a:t>
            </a:r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permitiendo asignar mejor los recursos estratégicamente a través de mas clientes.</a:t>
            </a:r>
          </a:p>
          <a:p>
            <a:endParaRPr lang="es-ES_tradnl" sz="2300" dirty="0">
              <a:solidFill>
                <a:srgbClr val="424242"/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s-ES_tradnl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 contraste, </a:t>
            </a:r>
            <a:r>
              <a:rPr lang="es-ES" sz="2300" dirty="0">
                <a:solidFill>
                  <a:srgbClr val="42424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 AP de tecnología antigua puede comunicarse con solo un usuario por canal a la vez y debe mantener la línea abierta hasta que finalice una transmisión determinada. Como resultado, el rendimiento inalámbrico suele verse afectado en entornos de alta densidad.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204AD-C03E-4949-9A8E-67887DFE3E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8215" y="1941887"/>
            <a:ext cx="3678058" cy="3672663"/>
          </a:xfrm>
          <a:prstGeom prst="ellipse">
            <a:avLst/>
          </a:prstGeom>
          <a:ln w="76200">
            <a:solidFill>
              <a:srgbClr val="46A7C9"/>
            </a:solidFill>
          </a:ln>
          <a:effectLst>
            <a:outerShdw blurRad="570619" dist="50800" dir="5400000" algn="ctr" rotWithShape="0">
              <a:srgbClr val="000000">
                <a:alpha val="7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8689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123E94-A07D-0749-9F3A-098A3D9CAA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932"/>
          <a:stretch/>
        </p:blipFill>
        <p:spPr>
          <a:xfrm>
            <a:off x="8818536" y="5020159"/>
            <a:ext cx="3373464" cy="183784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ED20C85-4EC4-7E46-A307-B07511F3BB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9292" y="5982346"/>
            <a:ext cx="774518" cy="66438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554C2060-844F-C646-8698-3B1F7CB1DEDB}"/>
              </a:ext>
            </a:extLst>
          </p:cNvPr>
          <p:cNvGrpSpPr/>
          <p:nvPr/>
        </p:nvGrpSpPr>
        <p:grpSpPr>
          <a:xfrm>
            <a:off x="2394415" y="1588047"/>
            <a:ext cx="3668699" cy="4382212"/>
            <a:chOff x="2039178" y="1638752"/>
            <a:chExt cx="3172599" cy="3789627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8BEFD50-C273-D64E-82CA-EBBFE5D9387E}"/>
                </a:ext>
              </a:extLst>
            </p:cNvPr>
            <p:cNvGrpSpPr/>
            <p:nvPr/>
          </p:nvGrpSpPr>
          <p:grpSpPr>
            <a:xfrm>
              <a:off x="2039178" y="2275428"/>
              <a:ext cx="3172599" cy="3152951"/>
              <a:chOff x="1838313" y="2165701"/>
              <a:chExt cx="2928349" cy="2910214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7A9F477-473A-064E-9E36-D943B8B3F14E}"/>
                  </a:ext>
                </a:extLst>
              </p:cNvPr>
              <p:cNvGrpSpPr/>
              <p:nvPr/>
            </p:nvGrpSpPr>
            <p:grpSpPr>
              <a:xfrm>
                <a:off x="1838313" y="2165701"/>
                <a:ext cx="2617863" cy="2685174"/>
                <a:chOff x="1838313" y="2165701"/>
                <a:chExt cx="2617863" cy="2685174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D71EE251-39B0-0C47-A252-F6881023A573}"/>
                    </a:ext>
                  </a:extLst>
                </p:cNvPr>
                <p:cNvGrpSpPr/>
                <p:nvPr/>
              </p:nvGrpSpPr>
              <p:grpSpPr>
                <a:xfrm>
                  <a:off x="1838313" y="2165701"/>
                  <a:ext cx="2611767" cy="2526678"/>
                  <a:chOff x="1448169" y="2493481"/>
                  <a:chExt cx="2611767" cy="2526678"/>
                </a:xfrm>
              </p:grpSpPr>
              <p:cxnSp>
                <p:nvCxnSpPr>
                  <p:cNvPr id="4" name="Straight Connector 3">
                    <a:extLst>
                      <a:ext uri="{FF2B5EF4-FFF2-40B4-BE49-F238E27FC236}">
                        <a16:creationId xmlns:a16="http://schemas.microsoft.com/office/drawing/2014/main" id="{7930B574-54B6-C84C-B21D-EF5DD2D0971D}"/>
                      </a:ext>
                    </a:extLst>
                  </p:cNvPr>
                  <p:cNvCxnSpPr/>
                  <p:nvPr/>
                </p:nvCxnSpPr>
                <p:spPr>
                  <a:xfrm>
                    <a:off x="1773936" y="2779776"/>
                    <a:ext cx="0" cy="2240383"/>
                  </a:xfrm>
                  <a:prstGeom prst="line">
                    <a:avLst/>
                  </a:prstGeom>
                  <a:ln w="28575">
                    <a:solidFill>
                      <a:srgbClr val="295288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B0B8D750-7A99-D145-8792-0B2FC13B49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73936" y="2785872"/>
                    <a:ext cx="2286000" cy="0"/>
                  </a:xfrm>
                  <a:prstGeom prst="line">
                    <a:avLst/>
                  </a:prstGeom>
                  <a:ln w="28575">
                    <a:solidFill>
                      <a:srgbClr val="295288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6225864C-6698-894B-9F38-7CB0A403FB52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781997" y="3836092"/>
                    <a:ext cx="160934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_tradnl" sz="1200" dirty="0" err="1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rPr>
                      <a:t>frequency</a:t>
                    </a:r>
                    <a:endParaRPr lang="es-ES_tradnl" dirty="0"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endParaRP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4B818FD1-97F8-A545-A2B0-634CCF1BD660}"/>
                      </a:ext>
                    </a:extLst>
                  </p:cNvPr>
                  <p:cNvSpPr txBox="1"/>
                  <p:nvPr/>
                </p:nvSpPr>
                <p:spPr>
                  <a:xfrm>
                    <a:off x="2084830" y="2493481"/>
                    <a:ext cx="160934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_tradnl" sz="120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rPr>
                      <a:t>time</a:t>
                    </a:r>
                    <a:endParaRPr lang="es-ES_tradnl" dirty="0"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endParaRPr>
                  </a:p>
                </p:txBody>
              </p: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74A04EB6-8867-AF47-8E90-B65160F0DA7A}"/>
                      </a:ext>
                    </a:extLst>
                  </p:cNvPr>
                  <p:cNvSpPr/>
                  <p:nvPr/>
                </p:nvSpPr>
                <p:spPr>
                  <a:xfrm>
                    <a:off x="1880616" y="2877312"/>
                    <a:ext cx="310896" cy="214284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BBD08D8A-5750-9A4C-BC47-1825C3AB8ABB}"/>
                      </a:ext>
                    </a:extLst>
                  </p:cNvPr>
                  <p:cNvSpPr/>
                  <p:nvPr/>
                </p:nvSpPr>
                <p:spPr>
                  <a:xfrm>
                    <a:off x="2307335" y="2877312"/>
                    <a:ext cx="310896" cy="2142847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B56AE53F-3AD8-024B-8524-A99DB5BFD926}"/>
                      </a:ext>
                    </a:extLst>
                  </p:cNvPr>
                  <p:cNvSpPr/>
                  <p:nvPr/>
                </p:nvSpPr>
                <p:spPr>
                  <a:xfrm>
                    <a:off x="2734054" y="2877311"/>
                    <a:ext cx="310896" cy="2142847"/>
                  </a:xfrm>
                  <a:prstGeom prst="rect">
                    <a:avLst/>
                  </a:prstGeom>
                  <a:solidFill>
                    <a:srgbClr val="46A7C9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18" name="Rectangle 17">
                    <a:extLst>
                      <a:ext uri="{FF2B5EF4-FFF2-40B4-BE49-F238E27FC236}">
                        <a16:creationId xmlns:a16="http://schemas.microsoft.com/office/drawing/2014/main" id="{9347D8A8-A25A-FB41-B662-7E48D0FBCEF6}"/>
                      </a:ext>
                    </a:extLst>
                  </p:cNvPr>
                  <p:cNvSpPr/>
                  <p:nvPr/>
                </p:nvSpPr>
                <p:spPr>
                  <a:xfrm>
                    <a:off x="3160773" y="2877310"/>
                    <a:ext cx="310896" cy="2142847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103EFA23-495B-BC4F-A8EA-33F3C011FED2}"/>
                      </a:ext>
                    </a:extLst>
                  </p:cNvPr>
                  <p:cNvSpPr/>
                  <p:nvPr/>
                </p:nvSpPr>
                <p:spPr>
                  <a:xfrm>
                    <a:off x="3578348" y="2877310"/>
                    <a:ext cx="310896" cy="2142847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/>
                  </a:p>
                </p:txBody>
              </p:sp>
            </p:grp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BF454CA-4BCF-9347-8E5F-0E0936EBEF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164080" y="4841834"/>
                  <a:ext cx="2286000" cy="9041"/>
                </a:xfrm>
                <a:prstGeom prst="line">
                  <a:avLst/>
                </a:prstGeom>
                <a:ln w="19050">
                  <a:solidFill>
                    <a:srgbClr val="295288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F64F6F38-E599-7846-8B0E-E88ABBAD2B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56176" y="2567819"/>
                  <a:ext cx="0" cy="2283056"/>
                </a:xfrm>
                <a:prstGeom prst="line">
                  <a:avLst/>
                </a:prstGeom>
                <a:ln w="19050">
                  <a:solidFill>
                    <a:srgbClr val="295288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931D4DC-2960-6F45-B226-E69570C273B3}"/>
                  </a:ext>
                </a:extLst>
              </p:cNvPr>
              <p:cNvSpPr txBox="1"/>
              <p:nvPr/>
            </p:nvSpPr>
            <p:spPr>
              <a:xfrm>
                <a:off x="2474974" y="4845083"/>
                <a:ext cx="160934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900" dirty="0" err="1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WLAN</a:t>
                </a:r>
                <a:r>
                  <a:rPr lang="es-ES_tradnl" sz="900" dirty="0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s-ES_tradnl" sz="900" dirty="0" err="1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Packets</a:t>
                </a:r>
                <a:endParaRPr lang="es-ES_tradnl" sz="1100" dirty="0">
                  <a:solidFill>
                    <a:srgbClr val="46A7C9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F1816D3-69B8-094E-BDCB-637CCFCEA232}"/>
                  </a:ext>
                </a:extLst>
              </p:cNvPr>
              <p:cNvSpPr txBox="1"/>
              <p:nvPr/>
            </p:nvSpPr>
            <p:spPr>
              <a:xfrm rot="5400000">
                <a:off x="3846574" y="3456771"/>
                <a:ext cx="160934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900" dirty="0" err="1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Channel</a:t>
                </a:r>
                <a:r>
                  <a:rPr lang="es-ES_tradnl" sz="900" dirty="0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s-ES_tradnl" sz="900" dirty="0" err="1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Widht</a:t>
                </a:r>
                <a:endParaRPr lang="es-ES_tradnl" sz="1100" dirty="0">
                  <a:solidFill>
                    <a:srgbClr val="46A7C9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CF9ECD14-B7B0-D84D-9F45-0C0FBF0383E1}"/>
                </a:ext>
              </a:extLst>
            </p:cNvPr>
            <p:cNvSpPr txBox="1"/>
            <p:nvPr/>
          </p:nvSpPr>
          <p:spPr>
            <a:xfrm>
              <a:off x="2736387" y="1638752"/>
              <a:ext cx="1728684" cy="587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b="1" i="1" dirty="0" err="1">
                  <a:solidFill>
                    <a:srgbClr val="295288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Wi</a:t>
              </a:r>
              <a:r>
                <a:rPr lang="es-ES_tradnl" sz="2400" b="1" i="1" dirty="0">
                  <a:solidFill>
                    <a:srgbClr val="295288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-Fi 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54FF06D-F581-DB44-AA9E-7E19B8C144C9}"/>
              </a:ext>
            </a:extLst>
          </p:cNvPr>
          <p:cNvGrpSpPr/>
          <p:nvPr/>
        </p:nvGrpSpPr>
        <p:grpSpPr>
          <a:xfrm>
            <a:off x="6306359" y="1662631"/>
            <a:ext cx="3477652" cy="4189373"/>
            <a:chOff x="6385195" y="1634661"/>
            <a:chExt cx="3172599" cy="382188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7F62FA7-31A6-8644-9DD4-7F281EFD8145}"/>
                </a:ext>
              </a:extLst>
            </p:cNvPr>
            <p:cNvGrpSpPr/>
            <p:nvPr/>
          </p:nvGrpSpPr>
          <p:grpSpPr>
            <a:xfrm>
              <a:off x="6385195" y="2303599"/>
              <a:ext cx="3172599" cy="3152951"/>
              <a:chOff x="1838313" y="2165701"/>
              <a:chExt cx="2928349" cy="2910214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60C5122E-D94B-8F43-B040-D6BC1437CAA7}"/>
                  </a:ext>
                </a:extLst>
              </p:cNvPr>
              <p:cNvGrpSpPr/>
              <p:nvPr/>
            </p:nvGrpSpPr>
            <p:grpSpPr>
              <a:xfrm>
                <a:off x="1838313" y="2165701"/>
                <a:ext cx="2617863" cy="2685174"/>
                <a:chOff x="1838313" y="2165701"/>
                <a:chExt cx="2617863" cy="2685174"/>
              </a:xfrm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D7F54C68-5A24-2646-B8D8-EB2066685D78}"/>
                    </a:ext>
                  </a:extLst>
                </p:cNvPr>
                <p:cNvGrpSpPr/>
                <p:nvPr/>
              </p:nvGrpSpPr>
              <p:grpSpPr>
                <a:xfrm>
                  <a:off x="1838313" y="2165701"/>
                  <a:ext cx="2611767" cy="2526678"/>
                  <a:chOff x="1448169" y="2493481"/>
                  <a:chExt cx="2611767" cy="2526678"/>
                </a:xfrm>
              </p:grpSpPr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D17AAF16-EB64-0E4C-94F7-5BE9F07F6533}"/>
                      </a:ext>
                    </a:extLst>
                  </p:cNvPr>
                  <p:cNvCxnSpPr/>
                  <p:nvPr/>
                </p:nvCxnSpPr>
                <p:spPr>
                  <a:xfrm>
                    <a:off x="1773936" y="2779776"/>
                    <a:ext cx="0" cy="2240383"/>
                  </a:xfrm>
                  <a:prstGeom prst="line">
                    <a:avLst/>
                  </a:prstGeom>
                  <a:ln w="28575">
                    <a:solidFill>
                      <a:srgbClr val="295288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A032E2D2-416A-F94B-84E2-14C58F85EB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773936" y="2785872"/>
                    <a:ext cx="2286000" cy="0"/>
                  </a:xfrm>
                  <a:prstGeom prst="line">
                    <a:avLst/>
                  </a:prstGeom>
                  <a:ln w="28575">
                    <a:solidFill>
                      <a:srgbClr val="295288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F1E533D9-A170-884F-B1B0-7376E80FAE45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781997" y="3836092"/>
                    <a:ext cx="160934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_tradnl" sz="1200" dirty="0" err="1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rPr>
                      <a:t>frequency</a:t>
                    </a:r>
                    <a:endParaRPr lang="es-ES_tradnl" dirty="0"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endParaRP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85900879-1341-8545-960C-BB4C3C0FB165}"/>
                      </a:ext>
                    </a:extLst>
                  </p:cNvPr>
                  <p:cNvSpPr txBox="1"/>
                  <p:nvPr/>
                </p:nvSpPr>
                <p:spPr>
                  <a:xfrm>
                    <a:off x="2084830" y="2493481"/>
                    <a:ext cx="1609344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_tradnl" sz="1200" dirty="0"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rPr>
                      <a:t>time</a:t>
                    </a:r>
                    <a:endParaRPr lang="es-ES_tradnl" dirty="0">
                      <a:latin typeface="Open Sans Light" panose="020B0306030504020204" pitchFamily="34" charset="0"/>
                      <a:ea typeface="Open Sans Light" panose="020B0306030504020204" pitchFamily="34" charset="0"/>
                      <a:cs typeface="Open Sans Light" panose="020B0306030504020204" pitchFamily="34" charset="0"/>
                    </a:endParaRPr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6BBAD453-0120-2B41-98E8-C395F1BD76A1}"/>
                      </a:ext>
                    </a:extLst>
                  </p:cNvPr>
                  <p:cNvSpPr/>
                  <p:nvPr/>
                </p:nvSpPr>
                <p:spPr>
                  <a:xfrm>
                    <a:off x="1880616" y="2877313"/>
                    <a:ext cx="310896" cy="29260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 dirty="0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38FD876D-6303-7D43-A50D-5AD70345475C}"/>
                      </a:ext>
                    </a:extLst>
                  </p:cNvPr>
                  <p:cNvSpPr/>
                  <p:nvPr/>
                </p:nvSpPr>
                <p:spPr>
                  <a:xfrm>
                    <a:off x="1880614" y="3251001"/>
                    <a:ext cx="310896" cy="292603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_tradnl"/>
                  </a:p>
                </p:txBody>
              </p:sp>
            </p:grp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2A938B4E-38B4-0840-92CB-E28535849F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164080" y="4841834"/>
                  <a:ext cx="2286000" cy="9041"/>
                </a:xfrm>
                <a:prstGeom prst="line">
                  <a:avLst/>
                </a:prstGeom>
                <a:ln w="19050">
                  <a:solidFill>
                    <a:srgbClr val="295288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01881019-73D2-C849-8DD8-111ACC8CF3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456176" y="2567819"/>
                  <a:ext cx="0" cy="2283056"/>
                </a:xfrm>
                <a:prstGeom prst="line">
                  <a:avLst/>
                </a:prstGeom>
                <a:ln w="19050">
                  <a:solidFill>
                    <a:srgbClr val="295288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B1744EE-7846-5843-B8ED-04CF353FD4F0}"/>
                  </a:ext>
                </a:extLst>
              </p:cNvPr>
              <p:cNvSpPr txBox="1"/>
              <p:nvPr/>
            </p:nvSpPr>
            <p:spPr>
              <a:xfrm>
                <a:off x="2474974" y="4845083"/>
                <a:ext cx="160934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900" dirty="0" err="1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WLAN</a:t>
                </a:r>
                <a:r>
                  <a:rPr lang="es-ES_tradnl" sz="900" dirty="0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s-ES_tradnl" sz="900" dirty="0" err="1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Packets</a:t>
                </a:r>
                <a:endParaRPr lang="es-ES_tradnl" sz="1100" dirty="0">
                  <a:solidFill>
                    <a:srgbClr val="46A7C9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5D3A80C-6189-2542-AEC3-46601633F886}"/>
                  </a:ext>
                </a:extLst>
              </p:cNvPr>
              <p:cNvSpPr txBox="1"/>
              <p:nvPr/>
            </p:nvSpPr>
            <p:spPr>
              <a:xfrm rot="5400000">
                <a:off x="3846574" y="3456771"/>
                <a:ext cx="160934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_tradnl" sz="900" dirty="0" err="1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Channel</a:t>
                </a:r>
                <a:r>
                  <a:rPr lang="es-ES_tradnl" sz="900" dirty="0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 </a:t>
                </a:r>
                <a:r>
                  <a:rPr lang="es-ES_tradnl" sz="900" dirty="0" err="1">
                    <a:solidFill>
                      <a:srgbClr val="46A7C9"/>
                    </a:solidFill>
                    <a:latin typeface="Open Sans Light" panose="020B0306030504020204" pitchFamily="34" charset="0"/>
                    <a:ea typeface="Open Sans Light" panose="020B0306030504020204" pitchFamily="34" charset="0"/>
                    <a:cs typeface="Open Sans Light" panose="020B0306030504020204" pitchFamily="34" charset="0"/>
                  </a:rPr>
                  <a:t>Widht</a:t>
                </a:r>
                <a:endParaRPr lang="es-ES_tradnl" sz="1100" dirty="0">
                  <a:solidFill>
                    <a:srgbClr val="46A7C9"/>
                  </a:solidFill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BA5F4BE-63F0-A54F-8907-AFB07BD927BC}"/>
                </a:ext>
              </a:extLst>
            </p:cNvPr>
            <p:cNvSpPr/>
            <p:nvPr/>
          </p:nvSpPr>
          <p:spPr>
            <a:xfrm>
              <a:off x="6863619" y="3530125"/>
              <a:ext cx="336828" cy="317012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8E51B63-3B0D-D441-8249-ABAFC9BB32C9}"/>
                </a:ext>
              </a:extLst>
            </p:cNvPr>
            <p:cNvSpPr/>
            <p:nvPr/>
          </p:nvSpPr>
          <p:spPr>
            <a:xfrm>
              <a:off x="6863617" y="3934982"/>
              <a:ext cx="336828" cy="317009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A9F9391-8231-2A45-BC81-A7B54ED366E7}"/>
                </a:ext>
              </a:extLst>
            </p:cNvPr>
            <p:cNvSpPr/>
            <p:nvPr/>
          </p:nvSpPr>
          <p:spPr>
            <a:xfrm>
              <a:off x="6863617" y="4334396"/>
              <a:ext cx="336828" cy="317012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FE90C3D-CDC8-7B46-8A5F-9D51EDB5C778}"/>
                </a:ext>
              </a:extLst>
            </p:cNvPr>
            <p:cNvSpPr/>
            <p:nvPr/>
          </p:nvSpPr>
          <p:spPr>
            <a:xfrm>
              <a:off x="6863615" y="4739253"/>
              <a:ext cx="336828" cy="317009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1FF4D26-A07E-6648-AC16-0F32D172B2DC}"/>
                </a:ext>
              </a:extLst>
            </p:cNvPr>
            <p:cNvSpPr/>
            <p:nvPr/>
          </p:nvSpPr>
          <p:spPr>
            <a:xfrm>
              <a:off x="7325930" y="2709411"/>
              <a:ext cx="336828" cy="317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32C9EDE-31E4-0F49-8E13-D9932408936B}"/>
                </a:ext>
              </a:extLst>
            </p:cNvPr>
            <p:cNvSpPr/>
            <p:nvPr/>
          </p:nvSpPr>
          <p:spPr>
            <a:xfrm>
              <a:off x="7325928" y="3114268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EC250DF-EA48-7F48-AA51-C19F5CD80A5E}"/>
                </a:ext>
              </a:extLst>
            </p:cNvPr>
            <p:cNvSpPr/>
            <p:nvPr/>
          </p:nvSpPr>
          <p:spPr>
            <a:xfrm>
              <a:off x="7325928" y="3513682"/>
              <a:ext cx="336828" cy="317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588576C-DDCB-4440-86A4-14E5033092B4}"/>
                </a:ext>
              </a:extLst>
            </p:cNvPr>
            <p:cNvSpPr/>
            <p:nvPr/>
          </p:nvSpPr>
          <p:spPr>
            <a:xfrm>
              <a:off x="7325926" y="3918539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5D6DC55-2D0E-BD42-BE72-0574AED9121E}"/>
                </a:ext>
              </a:extLst>
            </p:cNvPr>
            <p:cNvSpPr/>
            <p:nvPr/>
          </p:nvSpPr>
          <p:spPr>
            <a:xfrm>
              <a:off x="7318515" y="4324580"/>
              <a:ext cx="336828" cy="317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894E301-E872-4D4E-9DFD-F0681DB109F2}"/>
                </a:ext>
              </a:extLst>
            </p:cNvPr>
            <p:cNvSpPr/>
            <p:nvPr/>
          </p:nvSpPr>
          <p:spPr>
            <a:xfrm>
              <a:off x="7318513" y="4729437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C3883B9-E522-B24C-A002-C0226F520C14}"/>
                </a:ext>
              </a:extLst>
            </p:cNvPr>
            <p:cNvSpPr/>
            <p:nvPr/>
          </p:nvSpPr>
          <p:spPr>
            <a:xfrm>
              <a:off x="7782945" y="2700223"/>
              <a:ext cx="336828" cy="31701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D3D63C5-9CC5-D242-9932-1F922DB43141}"/>
                </a:ext>
              </a:extLst>
            </p:cNvPr>
            <p:cNvSpPr/>
            <p:nvPr/>
          </p:nvSpPr>
          <p:spPr>
            <a:xfrm>
              <a:off x="7782943" y="3105080"/>
              <a:ext cx="336828" cy="317009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7AD2B49-D4C0-4F4A-9440-930F770C8523}"/>
                </a:ext>
              </a:extLst>
            </p:cNvPr>
            <p:cNvSpPr/>
            <p:nvPr/>
          </p:nvSpPr>
          <p:spPr>
            <a:xfrm>
              <a:off x="7782943" y="3504494"/>
              <a:ext cx="336828" cy="317012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360B5DB-24D5-2E4E-91DE-857B4AC21FD0}"/>
                </a:ext>
              </a:extLst>
            </p:cNvPr>
            <p:cNvSpPr/>
            <p:nvPr/>
          </p:nvSpPr>
          <p:spPr>
            <a:xfrm>
              <a:off x="7782941" y="3909351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A8FFC1B-0452-4F44-9675-F746FA5CB5D1}"/>
                </a:ext>
              </a:extLst>
            </p:cNvPr>
            <p:cNvSpPr/>
            <p:nvPr/>
          </p:nvSpPr>
          <p:spPr>
            <a:xfrm>
              <a:off x="7775530" y="4315392"/>
              <a:ext cx="336828" cy="317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CF811AE-197C-FA41-9885-404909DCE12A}"/>
                </a:ext>
              </a:extLst>
            </p:cNvPr>
            <p:cNvSpPr/>
            <p:nvPr/>
          </p:nvSpPr>
          <p:spPr>
            <a:xfrm>
              <a:off x="7775528" y="4720249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770CB00-0864-BF40-B9F7-2C36A08512E5}"/>
                </a:ext>
              </a:extLst>
            </p:cNvPr>
            <p:cNvSpPr/>
            <p:nvPr/>
          </p:nvSpPr>
          <p:spPr>
            <a:xfrm>
              <a:off x="8245488" y="2703499"/>
              <a:ext cx="336828" cy="317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E36E36F-E020-A74F-A1BC-82248D5C406A}"/>
                </a:ext>
              </a:extLst>
            </p:cNvPr>
            <p:cNvSpPr/>
            <p:nvPr/>
          </p:nvSpPr>
          <p:spPr>
            <a:xfrm>
              <a:off x="8245486" y="3108356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ADD181B-C053-C041-9F17-D2D90825932A}"/>
                </a:ext>
              </a:extLst>
            </p:cNvPr>
            <p:cNvSpPr/>
            <p:nvPr/>
          </p:nvSpPr>
          <p:spPr>
            <a:xfrm>
              <a:off x="8245486" y="3507770"/>
              <a:ext cx="336828" cy="317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D283F0D-6EB7-1C46-B037-63EC2DA451AC}"/>
                </a:ext>
              </a:extLst>
            </p:cNvPr>
            <p:cNvSpPr/>
            <p:nvPr/>
          </p:nvSpPr>
          <p:spPr>
            <a:xfrm>
              <a:off x="8245484" y="3912627"/>
              <a:ext cx="336828" cy="317009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626C3B7-EB6D-E54F-987E-F5C609AABE9D}"/>
                </a:ext>
              </a:extLst>
            </p:cNvPr>
            <p:cNvSpPr/>
            <p:nvPr/>
          </p:nvSpPr>
          <p:spPr>
            <a:xfrm>
              <a:off x="8238073" y="4318668"/>
              <a:ext cx="336828" cy="31701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7576B8F-604D-7441-9B0B-03535045E9BC}"/>
                </a:ext>
              </a:extLst>
            </p:cNvPr>
            <p:cNvSpPr/>
            <p:nvPr/>
          </p:nvSpPr>
          <p:spPr>
            <a:xfrm>
              <a:off x="8238071" y="4723525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F837723-AA5D-9145-BD35-874D22FC6073}"/>
                </a:ext>
              </a:extLst>
            </p:cNvPr>
            <p:cNvSpPr/>
            <p:nvPr/>
          </p:nvSpPr>
          <p:spPr>
            <a:xfrm>
              <a:off x="8695090" y="2694760"/>
              <a:ext cx="336828" cy="3170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7BA155F-F019-4B4F-B727-33667E969728}"/>
                </a:ext>
              </a:extLst>
            </p:cNvPr>
            <p:cNvSpPr/>
            <p:nvPr/>
          </p:nvSpPr>
          <p:spPr>
            <a:xfrm>
              <a:off x="8695088" y="3099617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F011A991-7A15-844F-9019-DB4BAF511B3C}"/>
                </a:ext>
              </a:extLst>
            </p:cNvPr>
            <p:cNvSpPr/>
            <p:nvPr/>
          </p:nvSpPr>
          <p:spPr>
            <a:xfrm>
              <a:off x="8695088" y="3499031"/>
              <a:ext cx="336828" cy="317012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34776C5-A7AA-B04D-9C6C-19C2DFC1D651}"/>
                </a:ext>
              </a:extLst>
            </p:cNvPr>
            <p:cNvSpPr/>
            <p:nvPr/>
          </p:nvSpPr>
          <p:spPr>
            <a:xfrm>
              <a:off x="8695086" y="3903888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453F7EC2-BD2A-EC47-BAF1-68FC236C8E34}"/>
                </a:ext>
              </a:extLst>
            </p:cNvPr>
            <p:cNvSpPr/>
            <p:nvPr/>
          </p:nvSpPr>
          <p:spPr>
            <a:xfrm>
              <a:off x="8687675" y="4309929"/>
              <a:ext cx="336828" cy="317012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57C9211-CBD6-834A-B42B-FA3D4021EFAC}"/>
                </a:ext>
              </a:extLst>
            </p:cNvPr>
            <p:cNvSpPr/>
            <p:nvPr/>
          </p:nvSpPr>
          <p:spPr>
            <a:xfrm>
              <a:off x="8687673" y="4714786"/>
              <a:ext cx="336828" cy="317009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A472158-2FE3-FB4B-AEEF-B6F5599FDAE8}"/>
                </a:ext>
              </a:extLst>
            </p:cNvPr>
            <p:cNvSpPr txBox="1"/>
            <p:nvPr/>
          </p:nvSpPr>
          <p:spPr>
            <a:xfrm>
              <a:off x="7208709" y="1634661"/>
              <a:ext cx="1535519" cy="592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b="1" i="1" dirty="0" err="1">
                  <a:solidFill>
                    <a:srgbClr val="295288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Wi</a:t>
              </a:r>
              <a:r>
                <a:rPr lang="es-ES_tradnl" sz="2400" b="1" i="1" dirty="0">
                  <a:solidFill>
                    <a:srgbClr val="295288"/>
                  </a:solidFill>
                  <a:latin typeface="Open Sans Extrabold" panose="020B0606030504020204" pitchFamily="34" charset="0"/>
                  <a:ea typeface="Open Sans Extrabold" panose="020B0606030504020204" pitchFamily="34" charset="0"/>
                  <a:cs typeface="Open Sans Extrabold" panose="020B0606030504020204" pitchFamily="34" charset="0"/>
                </a:rPr>
                <a:t>-Fi 6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4A031E6-8BDB-A74E-B8F9-2ED1572D9B4B}"/>
              </a:ext>
            </a:extLst>
          </p:cNvPr>
          <p:cNvGrpSpPr/>
          <p:nvPr/>
        </p:nvGrpSpPr>
        <p:grpSpPr>
          <a:xfrm>
            <a:off x="390713" y="3395661"/>
            <a:ext cx="1743577" cy="1618384"/>
            <a:chOff x="2717271" y="5020159"/>
            <a:chExt cx="1743577" cy="1618384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2C498AA1-F91D-BD4C-987F-4FA62713B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7271" y="5020159"/>
              <a:ext cx="1743577" cy="455768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93F50BBF-D47E-E446-A5E2-DA7F79B72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7271" y="5601467"/>
              <a:ext cx="1743577" cy="455768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0CD792C-5845-B24E-92A7-5D1855CEE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7271" y="6182775"/>
              <a:ext cx="1743577" cy="455768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1E9C659-5015-5546-AD3D-8E00DD3C15B3}"/>
                </a:ext>
              </a:extLst>
            </p:cNvPr>
            <p:cNvSpPr/>
            <p:nvPr/>
          </p:nvSpPr>
          <p:spPr>
            <a:xfrm>
              <a:off x="2776651" y="5064071"/>
              <a:ext cx="195150" cy="202943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FDCACBE1-06CF-F345-BC2D-56458499F657}"/>
                </a:ext>
              </a:extLst>
            </p:cNvPr>
            <p:cNvSpPr/>
            <p:nvPr/>
          </p:nvSpPr>
          <p:spPr>
            <a:xfrm>
              <a:off x="3028569" y="5064071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9C4B41C-A70C-004F-B575-D58288D81E7D}"/>
                </a:ext>
              </a:extLst>
            </p:cNvPr>
            <p:cNvSpPr/>
            <p:nvPr/>
          </p:nvSpPr>
          <p:spPr>
            <a:xfrm>
              <a:off x="3280487" y="5064071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BC2520A-F201-274C-9EEE-6C09D7653A51}"/>
                </a:ext>
              </a:extLst>
            </p:cNvPr>
            <p:cNvSpPr/>
            <p:nvPr/>
          </p:nvSpPr>
          <p:spPr>
            <a:xfrm>
              <a:off x="3532405" y="5064071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0CF98C4-CDA3-6A45-8A78-3EB91F6DD896}"/>
                </a:ext>
              </a:extLst>
            </p:cNvPr>
            <p:cNvSpPr/>
            <p:nvPr/>
          </p:nvSpPr>
          <p:spPr>
            <a:xfrm>
              <a:off x="3784323" y="5064071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FE7565A6-373B-0844-8EAC-A3F60A3FC4EB}"/>
                </a:ext>
              </a:extLst>
            </p:cNvPr>
            <p:cNvSpPr/>
            <p:nvPr/>
          </p:nvSpPr>
          <p:spPr>
            <a:xfrm>
              <a:off x="2776651" y="5645286"/>
              <a:ext cx="195150" cy="20294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279D2FE9-963D-A34B-A132-43F43E15570A}"/>
                </a:ext>
              </a:extLst>
            </p:cNvPr>
            <p:cNvSpPr/>
            <p:nvPr/>
          </p:nvSpPr>
          <p:spPr>
            <a:xfrm>
              <a:off x="3028569" y="5645286"/>
              <a:ext cx="195150" cy="20294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65F2B85-1365-4D43-82B9-6BBA79AF0B74}"/>
                </a:ext>
              </a:extLst>
            </p:cNvPr>
            <p:cNvSpPr/>
            <p:nvPr/>
          </p:nvSpPr>
          <p:spPr>
            <a:xfrm>
              <a:off x="3280487" y="5645286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56E35D8-338C-C341-8520-87DA9AB06FA3}"/>
                </a:ext>
              </a:extLst>
            </p:cNvPr>
            <p:cNvSpPr/>
            <p:nvPr/>
          </p:nvSpPr>
          <p:spPr>
            <a:xfrm>
              <a:off x="3532405" y="5645286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D86F846-1080-364A-9C91-81C279D10400}"/>
                </a:ext>
              </a:extLst>
            </p:cNvPr>
            <p:cNvSpPr/>
            <p:nvPr/>
          </p:nvSpPr>
          <p:spPr>
            <a:xfrm>
              <a:off x="3784323" y="5645286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1361552-FF5F-D14E-9B0B-B85D44DE6988}"/>
                </a:ext>
              </a:extLst>
            </p:cNvPr>
            <p:cNvSpPr/>
            <p:nvPr/>
          </p:nvSpPr>
          <p:spPr>
            <a:xfrm>
              <a:off x="2776651" y="6232501"/>
              <a:ext cx="195150" cy="2029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CA9C006-9D13-C744-A9E2-DD132F66862C}"/>
                </a:ext>
              </a:extLst>
            </p:cNvPr>
            <p:cNvSpPr/>
            <p:nvPr/>
          </p:nvSpPr>
          <p:spPr>
            <a:xfrm>
              <a:off x="3028569" y="6232501"/>
              <a:ext cx="195150" cy="202943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D942514-21B4-B545-B0C1-D6269818E059}"/>
                </a:ext>
              </a:extLst>
            </p:cNvPr>
            <p:cNvSpPr/>
            <p:nvPr/>
          </p:nvSpPr>
          <p:spPr>
            <a:xfrm>
              <a:off x="3280487" y="6232501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E9D5EDA-BF4D-1740-86DD-C7A44506C938}"/>
                </a:ext>
              </a:extLst>
            </p:cNvPr>
            <p:cNvSpPr/>
            <p:nvPr/>
          </p:nvSpPr>
          <p:spPr>
            <a:xfrm>
              <a:off x="3532405" y="6232501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6CDB80A-8EB2-B34F-85A0-901860BFDEE5}"/>
                </a:ext>
              </a:extLst>
            </p:cNvPr>
            <p:cNvSpPr/>
            <p:nvPr/>
          </p:nvSpPr>
          <p:spPr>
            <a:xfrm>
              <a:off x="3784323" y="6232501"/>
              <a:ext cx="195150" cy="20294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05501821-688D-A34E-A686-EF059E5BE5EA}"/>
              </a:ext>
            </a:extLst>
          </p:cNvPr>
          <p:cNvGrpSpPr/>
          <p:nvPr/>
        </p:nvGrpSpPr>
        <p:grpSpPr>
          <a:xfrm>
            <a:off x="10069090" y="3896070"/>
            <a:ext cx="1743577" cy="455768"/>
            <a:chOff x="6811604" y="5545506"/>
            <a:chExt cx="1743577" cy="455768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93B5535-BA9C-0B43-BBD2-F4FA63E3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1604" y="5545506"/>
              <a:ext cx="1743577" cy="455768"/>
            </a:xfrm>
            <a:prstGeom prst="rect">
              <a:avLst/>
            </a:prstGeom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8BCB5931-C768-044F-A420-67DD05AE0AF3}"/>
                </a:ext>
              </a:extLst>
            </p:cNvPr>
            <p:cNvSpPr/>
            <p:nvPr/>
          </p:nvSpPr>
          <p:spPr>
            <a:xfrm>
              <a:off x="6869531" y="5594628"/>
              <a:ext cx="195150" cy="2029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ED9841D2-2F24-9D48-AF05-E81FE96E5403}"/>
                </a:ext>
              </a:extLst>
            </p:cNvPr>
            <p:cNvSpPr/>
            <p:nvPr/>
          </p:nvSpPr>
          <p:spPr>
            <a:xfrm>
              <a:off x="7121449" y="5594628"/>
              <a:ext cx="195150" cy="202943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7584FDCE-CAD9-A043-BA9F-42D9EC69E468}"/>
                </a:ext>
              </a:extLst>
            </p:cNvPr>
            <p:cNvSpPr/>
            <p:nvPr/>
          </p:nvSpPr>
          <p:spPr>
            <a:xfrm>
              <a:off x="7373367" y="5594628"/>
              <a:ext cx="195150" cy="20294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156A71E-7CC2-1041-886A-EB58FF873E3A}"/>
                </a:ext>
              </a:extLst>
            </p:cNvPr>
            <p:cNvSpPr/>
            <p:nvPr/>
          </p:nvSpPr>
          <p:spPr>
            <a:xfrm>
              <a:off x="7625285" y="5594628"/>
              <a:ext cx="195150" cy="20294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109F2603-B609-974B-A398-AAD999D174AF}"/>
                </a:ext>
              </a:extLst>
            </p:cNvPr>
            <p:cNvSpPr/>
            <p:nvPr/>
          </p:nvSpPr>
          <p:spPr>
            <a:xfrm>
              <a:off x="7877203" y="5594628"/>
              <a:ext cx="195150" cy="202943"/>
            </a:xfrm>
            <a:prstGeom prst="rect">
              <a:avLst/>
            </a:prstGeom>
            <a:solidFill>
              <a:srgbClr val="46A7C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109" name="CuadroTexto 8">
            <a:extLst>
              <a:ext uri="{FF2B5EF4-FFF2-40B4-BE49-F238E27FC236}">
                <a16:creationId xmlns:a16="http://schemas.microsoft.com/office/drawing/2014/main" id="{A5D7AFBB-428E-44D3-9F94-3DDB42ADF333}"/>
              </a:ext>
            </a:extLst>
          </p:cNvPr>
          <p:cNvSpPr txBox="1"/>
          <p:nvPr/>
        </p:nvSpPr>
        <p:spPr>
          <a:xfrm>
            <a:off x="618720" y="583269"/>
            <a:ext cx="8013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</a:t>
            </a:r>
            <a:r>
              <a:rPr lang="es-ES_tradnl" sz="3200" b="1" dirty="0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-Fi 6 - ACCESS </a:t>
            </a:r>
            <a:r>
              <a:rPr lang="es-ES_tradnl" sz="3200" b="1" dirty="0" err="1">
                <a:solidFill>
                  <a:srgbClr val="2952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POINTS</a:t>
            </a:r>
            <a:endParaRPr lang="es-ES_tradnl" sz="3200" b="1" dirty="0">
              <a:solidFill>
                <a:srgbClr val="295288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s-ES_tradnl" sz="2000" b="1" dirty="0">
                <a:solidFill>
                  <a:srgbClr val="46A7C9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OFDMA </a:t>
            </a:r>
            <a:r>
              <a:rPr lang="es-ES_tradnl" sz="2000" dirty="0">
                <a:solidFill>
                  <a:srgbClr val="46A7C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– Maximizar Eficiencia en la Transmisión</a:t>
            </a:r>
          </a:p>
        </p:txBody>
      </p:sp>
    </p:spTree>
    <p:extLst>
      <p:ext uri="{BB962C8B-B14F-4D97-AF65-F5344CB8AC3E}">
        <p14:creationId xmlns:p14="http://schemas.microsoft.com/office/powerpoint/2010/main" val="16441185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12084</TotalTime>
  <Words>1009</Words>
  <Application>Microsoft Office PowerPoint</Application>
  <PresentationFormat>Widescreen</PresentationFormat>
  <Paragraphs>177</Paragraphs>
  <Slides>19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Open Sans</vt:lpstr>
      <vt:lpstr>Open Sans Extrabold</vt:lpstr>
      <vt:lpstr>Open Sans Light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Pablo García Irarragorri</dc:creator>
  <cp:lastModifiedBy>Kim Gunn</cp:lastModifiedBy>
  <cp:revision>268</cp:revision>
  <dcterms:created xsi:type="dcterms:W3CDTF">2020-03-09T19:49:21Z</dcterms:created>
  <dcterms:modified xsi:type="dcterms:W3CDTF">2022-01-24T19:52:37Z</dcterms:modified>
</cp:coreProperties>
</file>