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406" r:id="rId3"/>
    <p:sldId id="451" r:id="rId4"/>
    <p:sldId id="452" r:id="rId5"/>
    <p:sldId id="471" r:id="rId6"/>
    <p:sldId id="464" r:id="rId7"/>
    <p:sldId id="466" r:id="rId8"/>
    <p:sldId id="465" r:id="rId9"/>
    <p:sldId id="467" r:id="rId10"/>
    <p:sldId id="468" r:id="rId11"/>
    <p:sldId id="470" r:id="rId12"/>
    <p:sldId id="472" r:id="rId13"/>
    <p:sldId id="473" r:id="rId14"/>
    <p:sldId id="459" r:id="rId15"/>
    <p:sldId id="458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30D"/>
    <a:srgbClr val="424242"/>
    <a:srgbClr val="295288"/>
    <a:srgbClr val="46A7C9"/>
    <a:srgbClr val="7A81FF"/>
    <a:srgbClr val="76D6FF"/>
    <a:srgbClr val="00FDFF"/>
    <a:srgbClr val="F4F7FA"/>
    <a:srgbClr val="CAE4EE"/>
    <a:srgbClr val="CEE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0"/>
    <p:restoredTop sz="95604"/>
  </p:normalViewPr>
  <p:slideViewPr>
    <p:cSldViewPr snapToGrid="0" snapToObjects="1">
      <p:cViewPr varScale="1">
        <p:scale>
          <a:sx n="103" d="100"/>
          <a:sy n="103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CF141-FA29-6340-B1A5-756AB6390990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42EF7-5B0B-334F-A894-5D2DEE561F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182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3101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5033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582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861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382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835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889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139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558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111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4877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2EF7-5B0B-334F-A894-5D2DEE561FA6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97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0EE23-777E-374A-AAA0-DFE7E87B3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3CDF85-9108-DC40-A944-26E766EE5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78D2D8-0F47-434E-BEBD-6222A26B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383E9B-E2A2-D041-9D9B-CC750722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B03664-2193-BE41-867A-7066493C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969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63686-7403-B743-B0B0-FAE7AEEC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4B11BC-A3EB-2D45-AA0F-F4D1098DD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030CA3-FF6A-8145-A191-FDBA848E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4DDA95-885C-A24A-9279-8775C435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DA4109-6B61-5246-BD60-D68CD1A2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167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EC0E0E-E051-BF4E-BE52-EF53F70B6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A5AD57-5943-DE4B-8C4F-B359D80D5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3288BA-301D-6540-9BAB-468FAE41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26692-9C3C-B742-8DBE-64CF18D8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677DB8-F4E5-6141-99B0-6B4D4031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746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73C45-43C7-CA4C-A420-D3CB05B9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71E84A-70E4-5E44-9F34-11AC6356A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D1A01A-FBF1-E243-9A2D-801725C2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D0A7E7-9A9A-3C4D-B1E7-E9845F6C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8880F1-D763-8F4B-A9BD-C1A885A6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773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19950-F992-2947-A008-956C8FB8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0C60C2-3E17-384E-AEF0-C1D29C55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EC10B0-80A5-884A-8303-A962718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580A8-1A22-8245-9E92-67A4AB64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565F33-1BC0-9E4F-801B-196B6748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34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EE75A-9E4E-EF40-A326-B192F84E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ACF98D-73C1-7F4A-AE3A-7F7D29123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F5D953-FCFA-9B4B-A415-AD677C653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759904-CA0D-BF41-BEA7-ECC47F45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4A04F-B830-4447-8B6C-F5277AC2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4529FB-3A61-734B-B292-895745B7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498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1616F-7781-3940-95D5-8E497C20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3963E9-9F39-8E46-A591-150DF4472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CA5872-F158-BC41-9560-E9732FEA9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7C2841-7E4A-C542-825D-71E24362B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7A197B-5A64-7A40-AE8E-5BC38166D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04AE5E-8BDA-8C4A-AD7C-82199FF71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C97413-E4B9-F740-BBAD-66E90C1F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BED57-0644-3942-81A2-A9C2920A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584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3DEFB-E487-8E41-A8C1-DCCF7D0A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1B2C5B-2030-AA47-8296-C090E430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AA72AC-60EE-8F4C-8169-5989E116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E57C5B-DC14-E348-B06A-62387F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646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4F0F79-1311-4643-97FB-BD6262D3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6D1F78-1F12-524F-A379-EA828EC6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F5889A-0411-B744-9045-20EA5A98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114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F5947-5E5B-4F43-83F8-6562A598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E3945F-9DCD-D84B-A541-30F108E25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31D45E-0CAD-A94E-ABFD-1158275B5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A23D59-6ADC-6A40-8748-57D26733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3C0302-4956-2B47-BFFD-165861BF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65C09-4C8A-5440-B7B9-BA05464F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666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4E543-EB3F-5544-8A6C-B95FBDB9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F72527-0F4F-AA43-88A9-BCBC88EA1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A7FCE1-2557-9E4C-8C07-2E7CC5803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E5EFE-648C-3A40-BF7F-03A6C9A5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242-DE59-F342-8588-9887C401BB65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D8875A-E206-B746-B653-23D09944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902AAC-653A-0548-BBA5-40A18E87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13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99915F-588C-3A4C-935F-02ED3AC6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574F8C-DB2F-7940-87BB-7CBBC7497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CDC67E-7C40-1346-8281-0F2329308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7242-DE59-F342-8588-9887C401BB65}" type="datetimeFigureOut">
              <a:rPr lang="es-ES_tradnl" smtClean="0"/>
              <a:t>10/06/2022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A67A28-7DE5-204D-AACE-8D45900A7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8F720A-8E36-FF4E-A071-25A569410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576C5-C55E-4E4D-809A-340EAD673E4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672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em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tif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795F44A-3B3D-4C4B-AEBC-F316D4936293}"/>
              </a:ext>
            </a:extLst>
          </p:cNvPr>
          <p:cNvSpPr txBox="1"/>
          <p:nvPr/>
        </p:nvSpPr>
        <p:spPr>
          <a:xfrm>
            <a:off x="3943423" y="1096378"/>
            <a:ext cx="6992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</a:t>
            </a:r>
            <a:r>
              <a:rPr lang="en-US" sz="6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Series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CA943D-4268-4B49-9EB8-57B7CB2993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31" y="4721025"/>
            <a:ext cx="7156195" cy="104059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65526E1-711E-F349-93DE-CB3C81F8FC96}"/>
              </a:ext>
            </a:extLst>
          </p:cNvPr>
          <p:cNvSpPr/>
          <p:nvPr/>
        </p:nvSpPr>
        <p:spPr>
          <a:xfrm>
            <a:off x="2504090" y="2419518"/>
            <a:ext cx="8431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b="1" i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Wi-Fi 5 (802.11ac)</a:t>
            </a:r>
          </a:p>
          <a:p>
            <a:pPr algn="r"/>
            <a:r>
              <a:rPr lang="en-US" sz="4800" b="1" i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Access Points</a:t>
            </a:r>
            <a:endParaRPr lang="en-US" sz="4000" b="1" i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69FB544-4344-F647-97E1-F00236B2D3AD}"/>
              </a:ext>
            </a:extLst>
          </p:cNvPr>
          <p:cNvCxnSpPr>
            <a:cxnSpLocks/>
          </p:cNvCxnSpPr>
          <p:nvPr/>
        </p:nvCxnSpPr>
        <p:spPr>
          <a:xfrm>
            <a:off x="3535680" y="2241668"/>
            <a:ext cx="732454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12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E123E94-A07D-0749-9F3A-098A3D9CA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13" name="TextBox 38">
            <a:extLst>
              <a:ext uri="{FF2B5EF4-FFF2-40B4-BE49-F238E27FC236}">
                <a16:creationId xmlns:a16="http://schemas.microsoft.com/office/drawing/2014/main" id="{875527CB-0713-BC4B-B145-CA7E7833ED1C}"/>
              </a:ext>
            </a:extLst>
          </p:cNvPr>
          <p:cNvSpPr txBox="1"/>
          <p:nvPr/>
        </p:nvSpPr>
        <p:spPr>
          <a:xfrm>
            <a:off x="618720" y="1932698"/>
            <a:ext cx="6295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2.33Gbps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aggregate wireless throughput and 2xGigabit wireline ports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Dual-band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4x4:4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MIMO technology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Supports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200+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concurrent Wi-Fi client devices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 to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175-meter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coverage range</a:t>
            </a:r>
          </a:p>
          <a:p>
            <a:pPr>
              <a:buClr>
                <a:srgbClr val="424242"/>
              </a:buClr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Anti-hacking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secure boot and critical data/control lockdown via digital signatures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966942FE-6875-1046-A2B0-A80588B25328}"/>
              </a:ext>
            </a:extLst>
          </p:cNvPr>
          <p:cNvSpPr txBox="1"/>
          <p:nvPr/>
        </p:nvSpPr>
        <p:spPr>
          <a:xfrm>
            <a:off x="618719" y="573437"/>
            <a:ext cx="11485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GWN7630 </a:t>
            </a:r>
            <a:r>
              <a:rPr lang="es-ES_tradnl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s-ES_tradnl" sz="3200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802.11ac Wave-2 4x4:4 Wi-Fi Access Point</a:t>
            </a:r>
          </a:p>
          <a:p>
            <a:r>
              <a:rPr lang="es-ES_tradnl" sz="2000" dirty="0">
                <a:solidFill>
                  <a:srgbClr val="46A7C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GWN Series</a:t>
            </a:r>
          </a:p>
        </p:txBody>
      </p:sp>
      <p:pic>
        <p:nvPicPr>
          <p:cNvPr id="10" name="Picture 9" descr="A picture containing white, device&#10;&#10;Description automatically generated">
            <a:extLst>
              <a:ext uri="{FF2B5EF4-FFF2-40B4-BE49-F238E27FC236}">
                <a16:creationId xmlns:a16="http://schemas.microsoft.com/office/drawing/2014/main" id="{1C324A23-8F77-EEFB-2BA0-03E02C782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615" y="1057215"/>
            <a:ext cx="5738385" cy="5589511"/>
          </a:xfrm>
          <a:prstGeom prst="rect">
            <a:avLst/>
          </a:prstGeom>
        </p:spPr>
      </p:pic>
      <p:pic>
        <p:nvPicPr>
          <p:cNvPr id="15" name="Imagen 10">
            <a:extLst>
              <a:ext uri="{FF2B5EF4-FFF2-40B4-BE49-F238E27FC236}">
                <a16:creationId xmlns:a16="http://schemas.microsoft.com/office/drawing/2014/main" id="{6CA1B998-5734-4D2E-71C0-356A2FD5A4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6" name="Imagen 11">
            <a:extLst>
              <a:ext uri="{FF2B5EF4-FFF2-40B4-BE49-F238E27FC236}">
                <a16:creationId xmlns:a16="http://schemas.microsoft.com/office/drawing/2014/main" id="{7B763A90-8395-4281-D290-9C76392A8E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77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31E7-2BFE-7C0D-D917-FBCE23E55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9702"/>
            <a:ext cx="9144000" cy="16623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Weatherproof Long-Range Wi-Fi Access Points</a:t>
            </a:r>
          </a:p>
        </p:txBody>
      </p:sp>
    </p:spTree>
    <p:extLst>
      <p:ext uri="{BB962C8B-B14F-4D97-AF65-F5344CB8AC3E}">
        <p14:creationId xmlns:p14="http://schemas.microsoft.com/office/powerpoint/2010/main" val="166038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E123E94-A07D-0749-9F3A-098A3D9CA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13" name="TextBox 38">
            <a:extLst>
              <a:ext uri="{FF2B5EF4-FFF2-40B4-BE49-F238E27FC236}">
                <a16:creationId xmlns:a16="http://schemas.microsoft.com/office/drawing/2014/main" id="{875527CB-0713-BC4B-B145-CA7E7833ED1C}"/>
              </a:ext>
            </a:extLst>
          </p:cNvPr>
          <p:cNvSpPr txBox="1"/>
          <p:nvPr/>
        </p:nvSpPr>
        <p:spPr>
          <a:xfrm>
            <a:off x="618720" y="1932698"/>
            <a:ext cx="62954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1.27Gbps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wireless throughput and 2x Gigabit wireline ports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Supports more than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100+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Wi-Fi client devices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250-Meter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coverage range for superior device mobility 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Dual-band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2X2:2 MIMO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technology</a:t>
            </a:r>
          </a:p>
          <a:p>
            <a:pPr>
              <a:buClr>
                <a:srgbClr val="424242"/>
              </a:buClr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IP66-level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weatherproof capability when installed vertically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Flexibility of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detachable/changeable antennas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for different application scenarios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966942FE-6875-1046-A2B0-A80588B25328}"/>
              </a:ext>
            </a:extLst>
          </p:cNvPr>
          <p:cNvSpPr txBox="1"/>
          <p:nvPr/>
        </p:nvSpPr>
        <p:spPr>
          <a:xfrm>
            <a:off x="618719" y="573437"/>
            <a:ext cx="11485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GWN7605LR </a:t>
            </a:r>
            <a:r>
              <a:rPr lang="es-ES_tradnl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s-ES_tradnl" sz="3200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Long-Range Wi-Fi Access Point</a:t>
            </a:r>
          </a:p>
          <a:p>
            <a:r>
              <a:rPr lang="es-ES_tradnl" sz="2000" dirty="0">
                <a:solidFill>
                  <a:srgbClr val="46A7C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GWN Series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83DE967-B3A1-7FA2-80C1-DFB261B7B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24" y="961964"/>
            <a:ext cx="11124143" cy="6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0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E123E94-A07D-0749-9F3A-098A3D9CA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13" name="TextBox 38">
            <a:extLst>
              <a:ext uri="{FF2B5EF4-FFF2-40B4-BE49-F238E27FC236}">
                <a16:creationId xmlns:a16="http://schemas.microsoft.com/office/drawing/2014/main" id="{875527CB-0713-BC4B-B145-CA7E7833ED1C}"/>
              </a:ext>
            </a:extLst>
          </p:cNvPr>
          <p:cNvSpPr txBox="1"/>
          <p:nvPr/>
        </p:nvSpPr>
        <p:spPr>
          <a:xfrm>
            <a:off x="618720" y="1932698"/>
            <a:ext cx="6295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2.33Gbps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wireless throughput and 2x Gigabit wireline ports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Supports more than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100+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Wi-Fi client devices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300-Meter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coverage range for superior device mobility 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Dual-band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4X4:4 MIMO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technology</a:t>
            </a:r>
          </a:p>
          <a:p>
            <a:pPr>
              <a:buClr>
                <a:srgbClr val="424242"/>
              </a:buClr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IP66-level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weatherproof capability when installed vertically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detachable/changeable dual-band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omni-directional antennas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966942FE-6875-1046-A2B0-A80588B25328}"/>
              </a:ext>
            </a:extLst>
          </p:cNvPr>
          <p:cNvSpPr txBox="1"/>
          <p:nvPr/>
        </p:nvSpPr>
        <p:spPr>
          <a:xfrm>
            <a:off x="618719" y="573437"/>
            <a:ext cx="11485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GWN7630LR </a:t>
            </a:r>
            <a:r>
              <a:rPr lang="es-ES_tradnl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s-ES_tradnl" sz="3200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Long-Range Wi-Fi Access Point</a:t>
            </a:r>
          </a:p>
          <a:p>
            <a:r>
              <a:rPr lang="es-ES_tradnl" sz="2000" dirty="0">
                <a:solidFill>
                  <a:srgbClr val="46A7C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GWN Series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9CD942-177D-EF99-C88A-33FF72A77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365" y="1104179"/>
            <a:ext cx="8913785" cy="546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9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AD1B00D-E007-8C44-ACFA-B7E351C49C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01" t="10658"/>
          <a:stretch/>
        </p:blipFill>
        <p:spPr>
          <a:xfrm>
            <a:off x="329149" y="1304683"/>
            <a:ext cx="3410092" cy="42486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6E506A-B5CE-6241-B8DB-0DC2F19951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01" t="10658"/>
          <a:stretch/>
        </p:blipFill>
        <p:spPr>
          <a:xfrm>
            <a:off x="4177249" y="1304683"/>
            <a:ext cx="3410092" cy="42486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EBE6E09-ED9D-6341-A2F5-BAC8444E7E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01" t="10658"/>
          <a:stretch/>
        </p:blipFill>
        <p:spPr>
          <a:xfrm>
            <a:off x="8025349" y="1304683"/>
            <a:ext cx="3410092" cy="42486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2A28B06-329E-274A-AA1A-6A54A0F9BE71}"/>
              </a:ext>
            </a:extLst>
          </p:cNvPr>
          <p:cNvSpPr txBox="1"/>
          <p:nvPr/>
        </p:nvSpPr>
        <p:spPr>
          <a:xfrm>
            <a:off x="618720" y="573437"/>
            <a:ext cx="8013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OPTIONS – </a:t>
            </a:r>
            <a:r>
              <a:rPr lang="en-US" sz="3200" b="1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 SERIES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A99444-DC44-EA47-A624-C292D06D3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70" y="2754169"/>
            <a:ext cx="383302" cy="29812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C31742F-2D64-5440-BBFA-3F0127806D7D}"/>
              </a:ext>
            </a:extLst>
          </p:cNvPr>
          <p:cNvSpPr txBox="1"/>
          <p:nvPr/>
        </p:nvSpPr>
        <p:spPr>
          <a:xfrm>
            <a:off x="786272" y="1861889"/>
            <a:ext cx="249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EMBEDDED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A48A8E-4F52-F646-9292-E0D1D6EDC619}"/>
              </a:ext>
            </a:extLst>
          </p:cNvPr>
          <p:cNvSpPr txBox="1"/>
          <p:nvPr/>
        </p:nvSpPr>
        <p:spPr>
          <a:xfrm>
            <a:off x="4622074" y="1867603"/>
            <a:ext cx="249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GWN.CLOUD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E90908C-BB06-E84D-8BCC-ECE5B8C2A611}"/>
              </a:ext>
            </a:extLst>
          </p:cNvPr>
          <p:cNvSpPr txBox="1"/>
          <p:nvPr/>
        </p:nvSpPr>
        <p:spPr>
          <a:xfrm>
            <a:off x="8519505" y="1875821"/>
            <a:ext cx="266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GWN MANAGER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CCADD1A-F169-8F40-B00A-3DB80454A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70" y="3558541"/>
            <a:ext cx="383302" cy="2981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E37D7DC-2004-9947-8573-5F8CC09A9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70" y="4362913"/>
            <a:ext cx="383302" cy="29812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23B1556-4956-834D-A2C3-33CDA17E634B}"/>
              </a:ext>
            </a:extLst>
          </p:cNvPr>
          <p:cNvSpPr txBox="1"/>
          <p:nvPr/>
        </p:nvSpPr>
        <p:spPr>
          <a:xfrm>
            <a:off x="1462400" y="2580065"/>
            <a:ext cx="210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ADDITIONAL COST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9A004B6-1D6E-BC48-BD6F-2C73341F383F}"/>
              </a:ext>
            </a:extLst>
          </p:cNvPr>
          <p:cNvSpPr txBox="1"/>
          <p:nvPr/>
        </p:nvSpPr>
        <p:spPr>
          <a:xfrm>
            <a:off x="1416504" y="3384437"/>
            <a:ext cx="210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DEPENDS ON THE MASTER AP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7676A8F-CFB2-B242-9262-AF4A0D288A65}"/>
              </a:ext>
            </a:extLst>
          </p:cNvPr>
          <p:cNvSpPr txBox="1"/>
          <p:nvPr/>
        </p:nvSpPr>
        <p:spPr>
          <a:xfrm>
            <a:off x="1416504" y="4188810"/>
            <a:ext cx="210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</a:t>
            </a:r>
          </a:p>
          <a:p>
            <a:r>
              <a:rPr lang="en-US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DEPLOYMENT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769111C-98EF-AD4F-9601-0CAC1FE42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492" y="2754169"/>
            <a:ext cx="383302" cy="2981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57D68AC-D9BA-8C49-8462-D02AE9DA3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492" y="3558541"/>
            <a:ext cx="383302" cy="29812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11D05BD-8096-994C-B68D-12FFF25A5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492" y="4362913"/>
            <a:ext cx="383302" cy="29812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DF1C4E4-9B01-F449-BB54-52A370CE2708}"/>
              </a:ext>
            </a:extLst>
          </p:cNvPr>
          <p:cNvSpPr txBox="1"/>
          <p:nvPr/>
        </p:nvSpPr>
        <p:spPr>
          <a:xfrm>
            <a:off x="5314626" y="2718564"/>
            <a:ext cx="210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USE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ECE8AD3-9279-A54A-8717-51ABA0A108CE}"/>
              </a:ext>
            </a:extLst>
          </p:cNvPr>
          <p:cNvSpPr txBox="1"/>
          <p:nvPr/>
        </p:nvSpPr>
        <p:spPr>
          <a:xfrm>
            <a:off x="5314626" y="3384437"/>
            <a:ext cx="210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BASED PLATFORM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DBCAD8B-C596-3447-984D-5CC25F101605}"/>
              </a:ext>
            </a:extLst>
          </p:cNvPr>
          <p:cNvSpPr txBox="1"/>
          <p:nvPr/>
        </p:nvSpPr>
        <p:spPr>
          <a:xfrm>
            <a:off x="5314626" y="4188810"/>
            <a:ext cx="210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LIMIT IN THE NUMBER OF APs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78E06C8-6A4E-7E49-9A4B-C1B77D0A0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237" y="2754169"/>
            <a:ext cx="383302" cy="2981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308EB75-0C26-5C43-94A1-289738171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237" y="3558541"/>
            <a:ext cx="383302" cy="29812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5DF0F52-F4FF-1245-8DBE-355D191D8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237" y="4362913"/>
            <a:ext cx="383302" cy="29812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CEF4E9A-01E3-E044-A4F8-4AEB56831C7D}"/>
              </a:ext>
            </a:extLst>
          </p:cNvPr>
          <p:cNvSpPr txBox="1"/>
          <p:nvPr/>
        </p:nvSpPr>
        <p:spPr>
          <a:xfrm>
            <a:off x="9158267" y="2580065"/>
            <a:ext cx="210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DOWNLOAD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BB6F142-D9A7-2649-A2E9-C6E7FC8B530A}"/>
              </a:ext>
            </a:extLst>
          </p:cNvPr>
          <p:cNvSpPr txBox="1"/>
          <p:nvPr/>
        </p:nvSpPr>
        <p:spPr>
          <a:xfrm>
            <a:off x="9112371" y="3531812"/>
            <a:ext cx="210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3,000 APs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36D80E3-E89C-FB48-861A-5D57AF01116C}"/>
              </a:ext>
            </a:extLst>
          </p:cNvPr>
          <p:cNvSpPr txBox="1"/>
          <p:nvPr/>
        </p:nvSpPr>
        <p:spPr>
          <a:xfrm>
            <a:off x="9112371" y="4188810"/>
            <a:ext cx="210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SERVER DEPLOYMENT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9C1A145-2993-264F-83FE-B43F806D40A2}"/>
              </a:ext>
            </a:extLst>
          </p:cNvPr>
          <p:cNvSpPr/>
          <p:nvPr/>
        </p:nvSpPr>
        <p:spPr>
          <a:xfrm>
            <a:off x="627753" y="5793447"/>
            <a:ext cx="8539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24242"/>
              </a:buClr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various management options that Grandstream makes available to its customers are </a:t>
            </a:r>
            <a:r>
              <a:rPr lang="en-US" b="1" dirty="0">
                <a:solidFill>
                  <a:srgbClr val="FF530D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constantly evolving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offer the best functions and features no matter what the choice is.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BE2DE94F-92E3-F044-B2C9-D6A7D8BDAC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4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795F44A-3B3D-4C4B-AEBC-F316D4936293}"/>
              </a:ext>
            </a:extLst>
          </p:cNvPr>
          <p:cNvSpPr txBox="1"/>
          <p:nvPr/>
        </p:nvSpPr>
        <p:spPr>
          <a:xfrm>
            <a:off x="2881829" y="1649607"/>
            <a:ext cx="8415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CA943D-4268-4B49-9EB8-57B7CB2993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90" y="4302833"/>
            <a:ext cx="7760354" cy="112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7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2">
            <a:extLst>
              <a:ext uri="{FF2B5EF4-FFF2-40B4-BE49-F238E27FC236}">
                <a16:creationId xmlns:a16="http://schemas.microsoft.com/office/drawing/2014/main" id="{9E4B1D31-DA4E-8547-B860-22D3253ACE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396" y="1"/>
            <a:ext cx="5153604" cy="6858000"/>
          </a:xfrm>
          <a:prstGeom prst="rect">
            <a:avLst/>
          </a:prstGeom>
          <a:effectLst>
            <a:outerShdw blurRad="1016000" dist="317500" dir="10920000" sx="97000" sy="97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9E5147B-6508-DF46-B675-2DBD8720DC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BDF50F0-FF2A-504C-B286-6F9A1D0AE92C}"/>
              </a:ext>
            </a:extLst>
          </p:cNvPr>
          <p:cNvSpPr txBox="1"/>
          <p:nvPr/>
        </p:nvSpPr>
        <p:spPr>
          <a:xfrm>
            <a:off x="1042041" y="1922411"/>
            <a:ext cx="6767463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700"/>
              </a:lnSpc>
            </a:pPr>
            <a:r>
              <a:rPr lang="es-ES_tradnl" sz="6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</a:t>
            </a:r>
            <a:r>
              <a:rPr lang="es-ES_tradnl" sz="6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SERIES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1FB5F2-B865-9741-BD15-A5B84B3FC34E}"/>
              </a:ext>
            </a:extLst>
          </p:cNvPr>
          <p:cNvSpPr txBox="1"/>
          <p:nvPr/>
        </p:nvSpPr>
        <p:spPr>
          <a:xfrm>
            <a:off x="1042041" y="4351130"/>
            <a:ext cx="4932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" defTabSz="609585">
              <a:spcAft>
                <a:spcPts val="800"/>
              </a:spcAft>
            </a:pPr>
            <a:r>
              <a:rPr lang="en-US" sz="2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Grandstream's</a:t>
            </a:r>
            <a:r>
              <a:rPr lang="en-US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powerful Wi-Fi access points offer high network performance, industry-leading coverage ranges, fast provisioning, and multiple management options.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968D433-1266-A241-AD61-7AD1DF6FD9AE}"/>
              </a:ext>
            </a:extLst>
          </p:cNvPr>
          <p:cNvCxnSpPr>
            <a:cxnSpLocks/>
          </p:cNvCxnSpPr>
          <p:nvPr/>
        </p:nvCxnSpPr>
        <p:spPr>
          <a:xfrm>
            <a:off x="1042043" y="2873954"/>
            <a:ext cx="493203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C436ED90-C718-934C-B915-E7992C2B49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6A70499-2F86-F041-B543-3643D78B2160}"/>
              </a:ext>
            </a:extLst>
          </p:cNvPr>
          <p:cNvSpPr/>
          <p:nvPr/>
        </p:nvSpPr>
        <p:spPr>
          <a:xfrm>
            <a:off x="1042041" y="3022426"/>
            <a:ext cx="4749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Powerful Networking Solutions</a:t>
            </a:r>
          </a:p>
        </p:txBody>
      </p:sp>
    </p:spTree>
    <p:extLst>
      <p:ext uri="{BB962C8B-B14F-4D97-AF65-F5344CB8AC3E}">
        <p14:creationId xmlns:p14="http://schemas.microsoft.com/office/powerpoint/2010/main" val="175535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89E5147B-6508-DF46-B675-2DBD8720DC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436ED90-C718-934C-B915-E7992C2B49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FA085C2F-6880-0141-AC2F-72A3046D3943}"/>
              </a:ext>
            </a:extLst>
          </p:cNvPr>
          <p:cNvSpPr/>
          <p:nvPr/>
        </p:nvSpPr>
        <p:spPr>
          <a:xfrm>
            <a:off x="6377108" y="2975675"/>
            <a:ext cx="5814892" cy="3882325"/>
          </a:xfrm>
          <a:prstGeom prst="triangle">
            <a:avLst>
              <a:gd name="adj" fmla="val 100000"/>
            </a:avLst>
          </a:prstGeom>
          <a:solidFill>
            <a:srgbClr val="295288"/>
          </a:solidFill>
          <a:ln>
            <a:solidFill>
              <a:srgbClr val="29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3FF818D0-455A-6F4E-BE16-59CC36E9F6B9}"/>
              </a:ext>
            </a:extLst>
          </p:cNvPr>
          <p:cNvSpPr/>
          <p:nvPr/>
        </p:nvSpPr>
        <p:spPr>
          <a:xfrm rot="10800000">
            <a:off x="-1" y="-1"/>
            <a:ext cx="2878667" cy="2133600"/>
          </a:xfrm>
          <a:prstGeom prst="triangle">
            <a:avLst>
              <a:gd name="adj" fmla="val 100000"/>
            </a:avLst>
          </a:prstGeom>
          <a:solidFill>
            <a:srgbClr val="32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8963CAF-2E29-A844-BC53-88E378DF60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85" y="302324"/>
            <a:ext cx="774518" cy="664380"/>
          </a:xfrm>
          <a:prstGeom prst="rect">
            <a:avLst/>
          </a:prstGeom>
        </p:spPr>
      </p:pic>
      <p:sp>
        <p:nvSpPr>
          <p:cNvPr id="13" name="CuadroTexto 8">
            <a:extLst>
              <a:ext uri="{FF2B5EF4-FFF2-40B4-BE49-F238E27FC236}">
                <a16:creationId xmlns:a16="http://schemas.microsoft.com/office/drawing/2014/main" id="{B635A979-8EB8-A745-99C8-76AB3C39FBDA}"/>
              </a:ext>
            </a:extLst>
          </p:cNvPr>
          <p:cNvSpPr txBox="1"/>
          <p:nvPr/>
        </p:nvSpPr>
        <p:spPr>
          <a:xfrm>
            <a:off x="618720" y="573437"/>
            <a:ext cx="111205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</a:t>
            </a:r>
            <a:r>
              <a:rPr lang="es-ES_trad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SERIES ACCESS </a:t>
            </a:r>
            <a:r>
              <a:rPr lang="es-ES_tradnl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endParaRPr lang="es-ES_tradnl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ES_tradnl" sz="2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Options</a:t>
            </a:r>
            <a:r>
              <a:rPr lang="es-ES_tradnl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available</a:t>
            </a:r>
            <a:r>
              <a:rPr lang="es-ES_tradnl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es-ES_tradnl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any</a:t>
            </a:r>
            <a:r>
              <a:rPr lang="es-ES_tradnl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scenario</a:t>
            </a:r>
            <a:endParaRPr lang="es-ES_tradnl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EF41C-489B-C44E-9B5A-4BEC5BBB0A07}"/>
              </a:ext>
            </a:extLst>
          </p:cNvPr>
          <p:cNvSpPr/>
          <p:nvPr/>
        </p:nvSpPr>
        <p:spPr>
          <a:xfrm>
            <a:off x="4847035" y="6277394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  <a:buClr>
                <a:srgbClr val="2A5389"/>
              </a:buClr>
            </a:pPr>
            <a:r>
              <a:rPr lang="es-ES_tradnl" b="1" i="1" kern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Indoor</a:t>
            </a:r>
            <a:r>
              <a:rPr lang="es-ES_tradnl" b="1" i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s-ES_tradnl" b="1" i="1" kern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Acess</a:t>
            </a:r>
            <a:r>
              <a:rPr lang="es-ES_tradnl" b="1" i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s-ES_tradnl" b="1" i="1" kern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Points</a:t>
            </a:r>
            <a:endParaRPr lang="es-ES_tradnl" b="1" i="1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480EAD-1C32-064B-9902-077E34BEFF9B}"/>
              </a:ext>
            </a:extLst>
          </p:cNvPr>
          <p:cNvSpPr/>
          <p:nvPr/>
        </p:nvSpPr>
        <p:spPr>
          <a:xfrm>
            <a:off x="9629726" y="4862957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  <a:buClr>
                <a:srgbClr val="2A5389"/>
              </a:buClr>
            </a:pPr>
            <a:r>
              <a:rPr lang="es-ES_tradnl" b="1" i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GWN7630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EC7B18-2A59-7440-9A01-B16F77AF6958}"/>
              </a:ext>
            </a:extLst>
          </p:cNvPr>
          <p:cNvSpPr/>
          <p:nvPr/>
        </p:nvSpPr>
        <p:spPr>
          <a:xfrm>
            <a:off x="5316155" y="4832885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  <a:buClr>
                <a:srgbClr val="2A5389"/>
              </a:buClr>
            </a:pPr>
            <a:r>
              <a:rPr lang="es-ES_tradnl" b="1" i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GWN7615</a:t>
            </a:r>
          </a:p>
        </p:txBody>
      </p:sp>
      <p:pic>
        <p:nvPicPr>
          <p:cNvPr id="19" name="Picture 1" descr="page44image20381696">
            <a:extLst>
              <a:ext uri="{FF2B5EF4-FFF2-40B4-BE49-F238E27FC236}">
                <a16:creationId xmlns:a16="http://schemas.microsoft.com/office/drawing/2014/main" id="{DB3A60D1-B870-9F49-A854-90943DAC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297" y="3034111"/>
            <a:ext cx="1854200" cy="1587500"/>
          </a:xfrm>
          <a:prstGeom prst="rect">
            <a:avLst/>
          </a:prstGeom>
          <a:effectLst>
            <a:outerShdw blurRad="1016000" dist="317500" dir="10920000" sx="97000" sy="97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4B7D9DB-F75A-1048-A45A-9ED3E576DA90}"/>
              </a:ext>
            </a:extLst>
          </p:cNvPr>
          <p:cNvSpPr/>
          <p:nvPr/>
        </p:nvSpPr>
        <p:spPr>
          <a:xfrm>
            <a:off x="3179683" y="4832885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  <a:buClr>
                <a:srgbClr val="2A5389"/>
              </a:buClr>
            </a:pPr>
            <a:r>
              <a:rPr lang="es-ES_tradnl" b="1" i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GWN7605</a:t>
            </a:r>
          </a:p>
        </p:txBody>
      </p:sp>
      <p:pic>
        <p:nvPicPr>
          <p:cNvPr id="1026" name="Picture 2" descr="page45image20335040">
            <a:extLst>
              <a:ext uri="{FF2B5EF4-FFF2-40B4-BE49-F238E27FC236}">
                <a16:creationId xmlns:a16="http://schemas.microsoft.com/office/drawing/2014/main" id="{376A67A7-CF07-3649-811A-53C90392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83" y="3034111"/>
            <a:ext cx="1854200" cy="1587500"/>
          </a:xfrm>
          <a:prstGeom prst="rect">
            <a:avLst/>
          </a:prstGeom>
          <a:effectLst>
            <a:outerShdw blurRad="1016000" dist="317500" dir="10920000" sx="97000" sy="97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C01C091-5A89-B449-8FAB-EC159EC184A2}"/>
              </a:ext>
            </a:extLst>
          </p:cNvPr>
          <p:cNvSpPr/>
          <p:nvPr/>
        </p:nvSpPr>
        <p:spPr>
          <a:xfrm>
            <a:off x="1031869" y="4819216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  <a:buClr>
                <a:srgbClr val="2A5389"/>
              </a:buClr>
            </a:pPr>
            <a:r>
              <a:rPr lang="es-ES_tradnl" b="1" i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GWN7602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460563-AD8A-074A-AB63-D30C0771B179}"/>
              </a:ext>
            </a:extLst>
          </p:cNvPr>
          <p:cNvSpPr/>
          <p:nvPr/>
        </p:nvSpPr>
        <p:spPr>
          <a:xfrm>
            <a:off x="7563614" y="4872010"/>
            <a:ext cx="1231427" cy="841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  <a:buClr>
                <a:srgbClr val="2A5389"/>
              </a:buClr>
            </a:pPr>
            <a:r>
              <a:rPr lang="es-ES_tradnl" b="1" i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GWN7625</a:t>
            </a:r>
          </a:p>
          <a:p>
            <a:pPr algn="ctr">
              <a:spcAft>
                <a:spcPts val="800"/>
              </a:spcAft>
              <a:buClr>
                <a:srgbClr val="2A5389"/>
              </a:buClr>
            </a:pPr>
            <a:r>
              <a:rPr lang="es-ES_tradnl" sz="2400" b="1" i="1" kern="0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NEW</a:t>
            </a:r>
            <a:endParaRPr lang="es-ES_tradnl" b="1" i="1" kern="0" dirty="0">
              <a:solidFill>
                <a:srgbClr val="FF530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29" name="Picture 1" descr="page44image20381696">
            <a:extLst>
              <a:ext uri="{FF2B5EF4-FFF2-40B4-BE49-F238E27FC236}">
                <a16:creationId xmlns:a16="http://schemas.microsoft.com/office/drawing/2014/main" id="{1B7A052D-E340-561C-56AD-C7B21FDF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111" y="3034111"/>
            <a:ext cx="1854200" cy="1587500"/>
          </a:xfrm>
          <a:prstGeom prst="rect">
            <a:avLst/>
          </a:prstGeom>
          <a:effectLst>
            <a:outerShdw blurRad="1016000" dist="317500" dir="10920000" sx="97000" sy="97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" descr="page44image20381696">
            <a:extLst>
              <a:ext uri="{FF2B5EF4-FFF2-40B4-BE49-F238E27FC236}">
                <a16:creationId xmlns:a16="http://schemas.microsoft.com/office/drawing/2014/main" id="{140B10A0-4228-157D-BF6A-D80629C9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925" y="3056018"/>
            <a:ext cx="1854200" cy="1587500"/>
          </a:xfrm>
          <a:prstGeom prst="rect">
            <a:avLst/>
          </a:prstGeom>
          <a:effectLst>
            <a:outerShdw blurRad="1016000" dist="317500" dir="10920000" sx="97000" sy="97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" descr="page44image20381696">
            <a:extLst>
              <a:ext uri="{FF2B5EF4-FFF2-40B4-BE49-F238E27FC236}">
                <a16:creationId xmlns:a16="http://schemas.microsoft.com/office/drawing/2014/main" id="{18F1B031-463C-BAE3-8FA3-C2C34274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5092" y="3072109"/>
            <a:ext cx="1854200" cy="1587500"/>
          </a:xfrm>
          <a:prstGeom prst="rect">
            <a:avLst/>
          </a:prstGeom>
          <a:effectLst>
            <a:outerShdw blurRad="1016000" dist="317500" dir="10920000" sx="97000" sy="97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3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89E5147B-6508-DF46-B675-2DBD8720DC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436ED90-C718-934C-B915-E7992C2B49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3FF818D0-455A-6F4E-BE16-59CC36E9F6B9}"/>
              </a:ext>
            </a:extLst>
          </p:cNvPr>
          <p:cNvSpPr/>
          <p:nvPr/>
        </p:nvSpPr>
        <p:spPr>
          <a:xfrm rot="10800000">
            <a:off x="-1" y="-1"/>
            <a:ext cx="2878667" cy="2133600"/>
          </a:xfrm>
          <a:prstGeom prst="triangle">
            <a:avLst>
              <a:gd name="adj" fmla="val 100000"/>
            </a:avLst>
          </a:prstGeom>
          <a:solidFill>
            <a:srgbClr val="32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8963CAF-2E29-A844-BC53-88E378DF60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85" y="302324"/>
            <a:ext cx="774518" cy="6643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0EF41C-489B-C44E-9B5A-4BEC5BBB0A07}"/>
              </a:ext>
            </a:extLst>
          </p:cNvPr>
          <p:cNvSpPr/>
          <p:nvPr/>
        </p:nvSpPr>
        <p:spPr>
          <a:xfrm>
            <a:off x="4042628" y="5879036"/>
            <a:ext cx="3978974" cy="779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  <a:buClr>
                <a:srgbClr val="2A5389"/>
              </a:buClr>
            </a:pPr>
            <a:r>
              <a:rPr lang="es-ES_tradnl" b="1" i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ACCESS </a:t>
            </a:r>
            <a:r>
              <a:rPr lang="es-ES_tradnl" b="1" i="1" kern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POINTS</a:t>
            </a:r>
            <a:r>
              <a:rPr lang="es-ES_tradnl" b="1" i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s-ES_tradnl" b="1" i="1" kern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FOR</a:t>
            </a:r>
            <a:r>
              <a:rPr lang="es-ES_tradnl" b="1" i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s-ES_tradnl" b="1" i="1" kern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EXTERIORS</a:t>
            </a:r>
            <a:endParaRPr lang="es-ES_tradnl" b="1" i="1" kern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algn="ctr">
              <a:spcAft>
                <a:spcPts val="800"/>
              </a:spcAft>
              <a:buClr>
                <a:srgbClr val="2A5389"/>
              </a:buClr>
            </a:pPr>
            <a:r>
              <a:rPr lang="es-ES_tradnl" sz="2000" b="1" i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(WEATHERPROOF LONG-RANGE)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EC7B18-2A59-7440-9A01-B16F77AF6958}"/>
              </a:ext>
            </a:extLst>
          </p:cNvPr>
          <p:cNvSpPr/>
          <p:nvPr/>
        </p:nvSpPr>
        <p:spPr>
          <a:xfrm>
            <a:off x="3865324" y="4714534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  <a:buClr>
                <a:srgbClr val="2A5389"/>
              </a:buClr>
            </a:pPr>
            <a:r>
              <a:rPr lang="es-ES_tradnl" b="1" i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GWN7605LR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B7D9DB-F75A-1048-A45A-9ED3E576DA90}"/>
              </a:ext>
            </a:extLst>
          </p:cNvPr>
          <p:cNvSpPr/>
          <p:nvPr/>
        </p:nvSpPr>
        <p:spPr>
          <a:xfrm>
            <a:off x="6725092" y="4714534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  <a:buClr>
                <a:srgbClr val="2A5389"/>
              </a:buClr>
            </a:pPr>
            <a:r>
              <a:rPr lang="es-ES_tradnl" b="1" i="1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GWN7630LR</a:t>
            </a:r>
          </a:p>
        </p:txBody>
      </p:sp>
      <p:pic>
        <p:nvPicPr>
          <p:cNvPr id="3073" name="Picture 1" descr="page45image20333584">
            <a:extLst>
              <a:ext uri="{FF2B5EF4-FFF2-40B4-BE49-F238E27FC236}">
                <a16:creationId xmlns:a16="http://schemas.microsoft.com/office/drawing/2014/main" id="{8EBCEB8D-0F28-D940-90C5-8A7827DC5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213" y="1632913"/>
            <a:ext cx="2878668" cy="3016686"/>
          </a:xfrm>
          <a:prstGeom prst="rect">
            <a:avLst/>
          </a:prstGeom>
          <a:effectLst>
            <a:outerShdw blurRad="1016000" dist="317500" dir="10920000" sx="97000" sy="97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ge45image20335248">
            <a:extLst>
              <a:ext uri="{FF2B5EF4-FFF2-40B4-BE49-F238E27FC236}">
                <a16:creationId xmlns:a16="http://schemas.microsoft.com/office/drawing/2014/main" id="{AC73A304-11B2-8E44-AAC9-941212204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698" y="2148517"/>
            <a:ext cx="2518224" cy="2638961"/>
          </a:xfrm>
          <a:prstGeom prst="rect">
            <a:avLst/>
          </a:prstGeom>
          <a:effectLst>
            <a:outerShdw blurRad="1016000" dist="317500" dir="10920000" sx="97000" sy="97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8">
            <a:extLst>
              <a:ext uri="{FF2B5EF4-FFF2-40B4-BE49-F238E27FC236}">
                <a16:creationId xmlns:a16="http://schemas.microsoft.com/office/drawing/2014/main" id="{A3D1BC64-2263-9043-B23C-EE54A6EFFBBE}"/>
              </a:ext>
            </a:extLst>
          </p:cNvPr>
          <p:cNvSpPr txBox="1"/>
          <p:nvPr/>
        </p:nvSpPr>
        <p:spPr>
          <a:xfrm>
            <a:off x="654144" y="440166"/>
            <a:ext cx="111205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</a:t>
            </a:r>
            <a:r>
              <a:rPr lang="es-ES_tradnl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SERIES ACCESS </a:t>
            </a:r>
            <a:r>
              <a:rPr lang="es-ES_tradnl" sz="3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endParaRPr lang="es-ES_tradnl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s-ES_tradnl" sz="2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Options</a:t>
            </a:r>
            <a:r>
              <a:rPr lang="es-ES_tradnl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available</a:t>
            </a:r>
            <a:r>
              <a:rPr lang="es-ES_tradnl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es-ES_tradnl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any</a:t>
            </a:r>
            <a:r>
              <a:rPr lang="es-ES_tradnl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_tradnl" sz="2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scenario</a:t>
            </a:r>
            <a:endParaRPr lang="es-ES_tradnl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5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31E7-2BFE-7C0D-D917-FBCE23E55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9899"/>
            <a:ext cx="9144000" cy="10014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Indoor Wi-Fi Access Points</a:t>
            </a:r>
          </a:p>
        </p:txBody>
      </p:sp>
    </p:spTree>
    <p:extLst>
      <p:ext uri="{BB962C8B-B14F-4D97-AF65-F5344CB8AC3E}">
        <p14:creationId xmlns:p14="http://schemas.microsoft.com/office/powerpoint/2010/main" val="133328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E123E94-A07D-0749-9F3A-098A3D9CA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13" name="TextBox 38">
            <a:extLst>
              <a:ext uri="{FF2B5EF4-FFF2-40B4-BE49-F238E27FC236}">
                <a16:creationId xmlns:a16="http://schemas.microsoft.com/office/drawing/2014/main" id="{875527CB-0713-BC4B-B145-CA7E7833ED1C}"/>
              </a:ext>
            </a:extLst>
          </p:cNvPr>
          <p:cNvSpPr txBox="1"/>
          <p:nvPr/>
        </p:nvSpPr>
        <p:spPr>
          <a:xfrm>
            <a:off x="618720" y="1932698"/>
            <a:ext cx="62954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1.17Gbps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aggregate wireless throughput, 1x Gigabit and 3x 100Mbit wireline speed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 to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100-meters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coverage range</a:t>
            </a:r>
            <a:b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 for up to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Wi-Fi Client Devices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Self-power adaptation upon auto-detection of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PoE/PoE+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dual-band internal antennas</a:t>
            </a:r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966942FE-6875-1046-A2B0-A80588B25328}"/>
              </a:ext>
            </a:extLst>
          </p:cNvPr>
          <p:cNvSpPr txBox="1"/>
          <p:nvPr/>
        </p:nvSpPr>
        <p:spPr>
          <a:xfrm>
            <a:off x="618719" y="573437"/>
            <a:ext cx="100281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GWN7602 </a:t>
            </a:r>
            <a:r>
              <a:rPr lang="es-ES_tradnl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s-ES_tradnl" sz="3200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Mid-Tier 802.11ac Wi-Fi Access Point</a:t>
            </a:r>
          </a:p>
          <a:p>
            <a:r>
              <a:rPr lang="es-ES_tradnl" sz="2000" dirty="0">
                <a:solidFill>
                  <a:srgbClr val="46A7C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GWN Series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E6DE069-DF74-F5E2-D0E5-9D09C795E8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86" t="31758" r="39093" b="28379"/>
          <a:stretch/>
        </p:blipFill>
        <p:spPr>
          <a:xfrm>
            <a:off x="7088989" y="1660934"/>
            <a:ext cx="2444917" cy="2188260"/>
          </a:xfrm>
          <a:prstGeom prst="rect">
            <a:avLst/>
          </a:prstGeom>
        </p:spPr>
      </p:pic>
      <p:pic>
        <p:nvPicPr>
          <p:cNvPr id="9" name="Picture 8" descr="A circuit board&#10;&#10;Description automatically generated">
            <a:extLst>
              <a:ext uri="{FF2B5EF4-FFF2-40B4-BE49-F238E27FC236}">
                <a16:creationId xmlns:a16="http://schemas.microsoft.com/office/drawing/2014/main" id="{FD51969A-B407-E48A-E35F-C36EBD6B3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316" y="3849107"/>
            <a:ext cx="3076964" cy="20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6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E123E94-A07D-0749-9F3A-098A3D9CA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13" name="TextBox 38">
            <a:extLst>
              <a:ext uri="{FF2B5EF4-FFF2-40B4-BE49-F238E27FC236}">
                <a16:creationId xmlns:a16="http://schemas.microsoft.com/office/drawing/2014/main" id="{875527CB-0713-BC4B-B145-CA7E7833ED1C}"/>
              </a:ext>
            </a:extLst>
          </p:cNvPr>
          <p:cNvSpPr txBox="1"/>
          <p:nvPr/>
        </p:nvSpPr>
        <p:spPr>
          <a:xfrm>
            <a:off x="618720" y="1932698"/>
            <a:ext cx="6295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1.27Gbps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aggregate wireless throughput and 2xGigabit wireline ports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 to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165-meters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coverage range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 for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100+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Wi-Fi Client Devices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Self-power adaptation upon auto-detection of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PoE/PoE+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Dual-band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2x2:2 MU-MIMO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beamforming technology</a:t>
            </a:r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966942FE-6875-1046-A2B0-A80588B25328}"/>
              </a:ext>
            </a:extLst>
          </p:cNvPr>
          <p:cNvSpPr txBox="1"/>
          <p:nvPr/>
        </p:nvSpPr>
        <p:spPr>
          <a:xfrm>
            <a:off x="618719" y="573437"/>
            <a:ext cx="10954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GWN7605 </a:t>
            </a:r>
            <a:r>
              <a:rPr lang="es-ES_tradnl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s-ES_tradnl" sz="3200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802.11ac Wave-2 2x2:2 Wi-Fi Access Point</a:t>
            </a:r>
          </a:p>
          <a:p>
            <a:r>
              <a:rPr lang="es-ES_tradnl" sz="2000" dirty="0">
                <a:solidFill>
                  <a:srgbClr val="46A7C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GWN Series</a:t>
            </a:r>
          </a:p>
        </p:txBody>
      </p:sp>
      <p:pic>
        <p:nvPicPr>
          <p:cNvPr id="10" name="Picture 9" descr="A picture containing white, device&#10;&#10;Description automatically generated">
            <a:extLst>
              <a:ext uri="{FF2B5EF4-FFF2-40B4-BE49-F238E27FC236}">
                <a16:creationId xmlns:a16="http://schemas.microsoft.com/office/drawing/2014/main" id="{1C324A23-8F77-EEFB-2BA0-03E02C782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615" y="1057215"/>
            <a:ext cx="5738385" cy="5589511"/>
          </a:xfrm>
          <a:prstGeom prst="rect">
            <a:avLst/>
          </a:prstGeom>
        </p:spPr>
      </p:pic>
      <p:pic>
        <p:nvPicPr>
          <p:cNvPr id="15" name="Imagen 10">
            <a:extLst>
              <a:ext uri="{FF2B5EF4-FFF2-40B4-BE49-F238E27FC236}">
                <a16:creationId xmlns:a16="http://schemas.microsoft.com/office/drawing/2014/main" id="{6CA1B998-5734-4D2E-71C0-356A2FD5A4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6" name="Imagen 11">
            <a:extLst>
              <a:ext uri="{FF2B5EF4-FFF2-40B4-BE49-F238E27FC236}">
                <a16:creationId xmlns:a16="http://schemas.microsoft.com/office/drawing/2014/main" id="{7B763A90-8395-4281-D290-9C76392A8E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5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E123E94-A07D-0749-9F3A-098A3D9CA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13" name="TextBox 38">
            <a:extLst>
              <a:ext uri="{FF2B5EF4-FFF2-40B4-BE49-F238E27FC236}">
                <a16:creationId xmlns:a16="http://schemas.microsoft.com/office/drawing/2014/main" id="{875527CB-0713-BC4B-B145-CA7E7833ED1C}"/>
              </a:ext>
            </a:extLst>
          </p:cNvPr>
          <p:cNvSpPr txBox="1"/>
          <p:nvPr/>
        </p:nvSpPr>
        <p:spPr>
          <a:xfrm>
            <a:off x="618720" y="1932698"/>
            <a:ext cx="6295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1.57Gbps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aggregate wireless throughput and 2xGigabit wireline ports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Dual-band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3x3:3 MU-MIMO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technology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Supports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200+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concurrent Wi-Fi client devices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 to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175-meter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coverage range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Anti-hacking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secure boot and critical data/control lockdown via digital signatures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966942FE-6875-1046-A2B0-A80588B25328}"/>
              </a:ext>
            </a:extLst>
          </p:cNvPr>
          <p:cNvSpPr txBox="1"/>
          <p:nvPr/>
        </p:nvSpPr>
        <p:spPr>
          <a:xfrm>
            <a:off x="618719" y="573437"/>
            <a:ext cx="11485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GWN7615 </a:t>
            </a:r>
            <a:r>
              <a:rPr lang="es-ES_tradnl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s-ES_tradnl" sz="3200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802.11ac Wave-2 3x3:3 Wi-Fi Access Point</a:t>
            </a:r>
          </a:p>
          <a:p>
            <a:r>
              <a:rPr lang="es-ES_tradnl" sz="2000" dirty="0">
                <a:solidFill>
                  <a:srgbClr val="46A7C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GWN Series</a:t>
            </a:r>
          </a:p>
        </p:txBody>
      </p:sp>
      <p:pic>
        <p:nvPicPr>
          <p:cNvPr id="10" name="Picture 9" descr="A picture containing white, device&#10;&#10;Description automatically generated">
            <a:extLst>
              <a:ext uri="{FF2B5EF4-FFF2-40B4-BE49-F238E27FC236}">
                <a16:creationId xmlns:a16="http://schemas.microsoft.com/office/drawing/2014/main" id="{1C324A23-8F77-EEFB-2BA0-03E02C782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615" y="1057215"/>
            <a:ext cx="5738385" cy="5589511"/>
          </a:xfrm>
          <a:prstGeom prst="rect">
            <a:avLst/>
          </a:prstGeom>
        </p:spPr>
      </p:pic>
      <p:pic>
        <p:nvPicPr>
          <p:cNvPr id="15" name="Imagen 10">
            <a:extLst>
              <a:ext uri="{FF2B5EF4-FFF2-40B4-BE49-F238E27FC236}">
                <a16:creationId xmlns:a16="http://schemas.microsoft.com/office/drawing/2014/main" id="{6CA1B998-5734-4D2E-71C0-356A2FD5A4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6" name="Imagen 11">
            <a:extLst>
              <a:ext uri="{FF2B5EF4-FFF2-40B4-BE49-F238E27FC236}">
                <a16:creationId xmlns:a16="http://schemas.microsoft.com/office/drawing/2014/main" id="{7B763A90-8395-4281-D290-9C76392A8E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6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E123E94-A07D-0749-9F3A-098A3D9CA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D20C85-4EC4-7E46-A307-B07511F3B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  <p:sp>
        <p:nvSpPr>
          <p:cNvPr id="13" name="TextBox 38">
            <a:extLst>
              <a:ext uri="{FF2B5EF4-FFF2-40B4-BE49-F238E27FC236}">
                <a16:creationId xmlns:a16="http://schemas.microsoft.com/office/drawing/2014/main" id="{875527CB-0713-BC4B-B145-CA7E7833ED1C}"/>
              </a:ext>
            </a:extLst>
          </p:cNvPr>
          <p:cNvSpPr txBox="1"/>
          <p:nvPr/>
        </p:nvSpPr>
        <p:spPr>
          <a:xfrm>
            <a:off x="618720" y="1932698"/>
            <a:ext cx="62954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2.03Gbps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aggregate wireless throughput and 2xGigabit wireline ports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4x4:4 MU-MIMO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technology on the 5G band and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2x2:2 MU-MIMO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 the 2.4G band 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Supports </a:t>
            </a: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200+ 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concurrent Wi-Fi client devices</a:t>
            </a:r>
          </a:p>
          <a:p>
            <a:pPr>
              <a:buClr>
                <a:srgbClr val="424242"/>
              </a:buClr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r>
              <a:rPr lang="en-US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Anti-hacking</a:t>
            </a:r>
            <a:r>
              <a:rPr lang="en-US" dirty="0">
                <a:solidFill>
                  <a:srgbClr val="42424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secure boot and critical data/control lockdown via digital signatures</a:t>
            </a:r>
          </a:p>
          <a:p>
            <a:pPr marL="609585" indent="-609585">
              <a:buClr>
                <a:srgbClr val="424242"/>
              </a:buClr>
              <a:buFont typeface="Arial"/>
              <a:buChar char="•"/>
            </a:pPr>
            <a:endParaRPr lang="en-US" dirty="0">
              <a:solidFill>
                <a:srgbClr val="42424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966942FE-6875-1046-A2B0-A80588B25328}"/>
              </a:ext>
            </a:extLst>
          </p:cNvPr>
          <p:cNvSpPr txBox="1"/>
          <p:nvPr/>
        </p:nvSpPr>
        <p:spPr>
          <a:xfrm>
            <a:off x="618719" y="573437"/>
            <a:ext cx="114857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F530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GWN7625 </a:t>
            </a:r>
            <a:r>
              <a:rPr lang="es-ES_tradnl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US" sz="3200" b="1" dirty="0">
                <a:solidFill>
                  <a:srgbClr val="2952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4x4:4 and 2x2:2 Wi-Fi Access Point </a:t>
            </a:r>
          </a:p>
          <a:p>
            <a:r>
              <a:rPr lang="es-ES_tradnl" sz="2000" dirty="0">
                <a:solidFill>
                  <a:srgbClr val="46A7C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GWN Series</a:t>
            </a:r>
          </a:p>
        </p:txBody>
      </p:sp>
      <p:pic>
        <p:nvPicPr>
          <p:cNvPr id="10" name="Picture 9" descr="A picture containing white, device&#10;&#10;Description automatically generated">
            <a:extLst>
              <a:ext uri="{FF2B5EF4-FFF2-40B4-BE49-F238E27FC236}">
                <a16:creationId xmlns:a16="http://schemas.microsoft.com/office/drawing/2014/main" id="{1C324A23-8F77-EEFB-2BA0-03E02C782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615" y="1057215"/>
            <a:ext cx="5738385" cy="5589511"/>
          </a:xfrm>
          <a:prstGeom prst="rect">
            <a:avLst/>
          </a:prstGeom>
        </p:spPr>
      </p:pic>
      <p:pic>
        <p:nvPicPr>
          <p:cNvPr id="15" name="Imagen 10">
            <a:extLst>
              <a:ext uri="{FF2B5EF4-FFF2-40B4-BE49-F238E27FC236}">
                <a16:creationId xmlns:a16="http://schemas.microsoft.com/office/drawing/2014/main" id="{6CA1B998-5734-4D2E-71C0-356A2FD5A4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32"/>
          <a:stretch/>
        </p:blipFill>
        <p:spPr>
          <a:xfrm>
            <a:off x="8818536" y="5020159"/>
            <a:ext cx="3373464" cy="1837841"/>
          </a:xfrm>
          <a:prstGeom prst="rect">
            <a:avLst/>
          </a:prstGeom>
        </p:spPr>
      </p:pic>
      <p:pic>
        <p:nvPicPr>
          <p:cNvPr id="16" name="Imagen 11">
            <a:extLst>
              <a:ext uri="{FF2B5EF4-FFF2-40B4-BE49-F238E27FC236}">
                <a16:creationId xmlns:a16="http://schemas.microsoft.com/office/drawing/2014/main" id="{7B763A90-8395-4281-D290-9C76392A8E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92" y="5982346"/>
            <a:ext cx="774518" cy="6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35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7916</TotalTime>
  <Words>504</Words>
  <Application>Microsoft Office PowerPoint</Application>
  <PresentationFormat>Widescreen</PresentationFormat>
  <Paragraphs>129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Open Sans Extrabold</vt:lpstr>
      <vt:lpstr>Open Sans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Indoor Wi-Fi Access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Weatherproof Long-Range Wi-Fi Access Points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García Irarragorri</dc:creator>
  <cp:lastModifiedBy>Kim Gunn</cp:lastModifiedBy>
  <cp:revision>265</cp:revision>
  <dcterms:created xsi:type="dcterms:W3CDTF">2020-03-09T19:49:21Z</dcterms:created>
  <dcterms:modified xsi:type="dcterms:W3CDTF">2022-06-10T13:38:25Z</dcterms:modified>
</cp:coreProperties>
</file>