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406" r:id="rId3"/>
    <p:sldId id="451" r:id="rId4"/>
    <p:sldId id="452" r:id="rId5"/>
    <p:sldId id="471" r:id="rId6"/>
    <p:sldId id="464" r:id="rId7"/>
    <p:sldId id="466" r:id="rId8"/>
    <p:sldId id="465" r:id="rId9"/>
    <p:sldId id="467" r:id="rId10"/>
    <p:sldId id="468" r:id="rId11"/>
    <p:sldId id="470" r:id="rId12"/>
    <p:sldId id="472" r:id="rId13"/>
    <p:sldId id="473" r:id="rId14"/>
    <p:sldId id="474" r:id="rId15"/>
    <p:sldId id="475" r:id="rId16"/>
    <p:sldId id="459" r:id="rId17"/>
    <p:sldId id="458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0D"/>
    <a:srgbClr val="424242"/>
    <a:srgbClr val="295288"/>
    <a:srgbClr val="46A7C9"/>
    <a:srgbClr val="7A81FF"/>
    <a:srgbClr val="76D6FF"/>
    <a:srgbClr val="00FDFF"/>
    <a:srgbClr val="F4F7FA"/>
    <a:srgbClr val="CAE4EE"/>
    <a:srgbClr val="CEE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0"/>
    <p:restoredTop sz="95604"/>
  </p:normalViewPr>
  <p:slideViewPr>
    <p:cSldViewPr snapToGrid="0" snapToObjects="1">
      <p:cViewPr varScale="1">
        <p:scale>
          <a:sx n="109" d="100"/>
          <a:sy n="109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CF141-FA29-6340-B1A5-756AB6390990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42EF7-5B0B-334F-A894-5D2DEE561F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182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3101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5033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5822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861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382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8351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889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139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5580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1119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487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97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0EE23-777E-374A-AAA0-DFE7E87B3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3CDF85-9108-DC40-A944-26E766EE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78D2D8-0F47-434E-BEBD-6222A26B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83E9B-E2A2-D041-9D9B-CC750722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B03664-2193-BE41-867A-7066493C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969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63686-7403-B743-B0B0-FAE7AEEC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4B11BC-A3EB-2D45-AA0F-F4D1098DD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030CA3-FF6A-8145-A191-FDBA848E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4DDA95-885C-A24A-9279-8775C435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DA4109-6B61-5246-BD60-D68CD1A2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167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EC0E0E-E051-BF4E-BE52-EF53F70B6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A5AD57-5943-DE4B-8C4F-B359D80D5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3288BA-301D-6540-9BAB-468FAE41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E26692-9C3C-B742-8DBE-64CF18D8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677DB8-F4E5-6141-99B0-6B4D4031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746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73C45-43C7-CA4C-A420-D3CB05B9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1E84A-70E4-5E44-9F34-11AC6356A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D1A01A-FBF1-E243-9A2D-801725C2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D0A7E7-9A9A-3C4D-B1E7-E9845F6C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8880F1-D763-8F4B-A9BD-C1A885A6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773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19950-F992-2947-A008-956C8FB8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0C60C2-3E17-384E-AEF0-C1D29C555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EC10B0-80A5-884A-8303-A962718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580A8-1A22-8245-9E92-67A4AB64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565F33-1BC0-9E4F-801B-196B6748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341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EE75A-9E4E-EF40-A326-B192F84E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ACF98D-73C1-7F4A-AE3A-7F7D29123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F5D953-FCFA-9B4B-A415-AD677C653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759904-CA0D-BF41-BEA7-ECC47F45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4A04F-B830-4447-8B6C-F5277AC2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4529FB-3A61-734B-B292-895745B7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498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1616F-7781-3940-95D5-8E497C20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3963E9-9F39-8E46-A591-150DF4472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A5872-F158-BC41-9560-E9732FEA9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7C2841-7E4A-C542-825D-71E24362B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57A197B-5A64-7A40-AE8E-5BC38166D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04AE5E-8BDA-8C4A-AD7C-82199FF7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C97413-E4B9-F740-BBAD-66E90C1F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1BED57-0644-3942-81A2-A9C2920A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584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3DEFB-E487-8E41-A8C1-DCCF7D0A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1B2C5B-2030-AA47-8296-C090E430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AA72AC-60EE-8F4C-8169-5989E116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E57C5B-DC14-E348-B06A-62387F2B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646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A4F0F79-1311-4643-97FB-BD6262D3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6D1F78-1F12-524F-A379-EA828EC6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F5889A-0411-B744-9045-20EA5A98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114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F5947-5E5B-4F43-83F8-6562A598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3945F-9DCD-D84B-A541-30F108E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31D45E-0CAD-A94E-ABFD-1158275B5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A23D59-6ADC-6A40-8748-57D26733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3C0302-4956-2B47-BFFD-165861BF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B65C09-4C8A-5440-B7B9-BA05464F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666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4E543-EB3F-5544-8A6C-B95FBDB9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F72527-0F4F-AA43-88A9-BCBC88EA1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7FCE1-2557-9E4C-8C07-2E7CC5803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CE5EFE-648C-3A40-BF7F-03A6C9A5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D8875A-E206-B746-B653-23D09944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902AAC-653A-0548-BBA5-40A18E87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13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99915F-588C-3A4C-935F-02ED3AC6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574F8C-DB2F-7940-87BB-7CBBC7497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CDC67E-7C40-1346-8281-0F2329308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C7242-DE59-F342-8588-9887C401BB65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A67A28-7DE5-204D-AACE-8D45900A7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8F720A-8E36-FF4E-A071-25A569410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672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em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795F44A-3B3D-4C4B-AEBC-F316D4936293}"/>
              </a:ext>
            </a:extLst>
          </p:cNvPr>
          <p:cNvSpPr txBox="1"/>
          <p:nvPr/>
        </p:nvSpPr>
        <p:spPr>
          <a:xfrm>
            <a:off x="3943423" y="1096378"/>
            <a:ext cx="6992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Serie GWN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CA943D-4268-4B49-9EB8-57B7CB2993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31" y="4721025"/>
            <a:ext cx="7156195" cy="104059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65526E1-711E-F349-93DE-CB3C81F8FC96}"/>
              </a:ext>
            </a:extLst>
          </p:cNvPr>
          <p:cNvSpPr/>
          <p:nvPr/>
        </p:nvSpPr>
        <p:spPr>
          <a:xfrm>
            <a:off x="2504090" y="2419518"/>
            <a:ext cx="8431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Wi-Fi 5 (802.11ac)</a:t>
            </a:r>
          </a:p>
          <a:p>
            <a:pPr algn="r"/>
            <a:r>
              <a:rPr lang="en-US" sz="48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Puntos de </a:t>
            </a:r>
            <a:r>
              <a:rPr lang="en-US" sz="48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Acceso</a:t>
            </a:r>
            <a:endParaRPr lang="en-US" sz="40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69FB544-4344-F647-97E1-F00236B2D3AD}"/>
              </a:ext>
            </a:extLst>
          </p:cNvPr>
          <p:cNvCxnSpPr>
            <a:cxnSpLocks/>
          </p:cNvCxnSpPr>
          <p:nvPr/>
        </p:nvCxnSpPr>
        <p:spPr>
          <a:xfrm>
            <a:off x="3535680" y="2241668"/>
            <a:ext cx="732454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12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20" y="2418025"/>
            <a:ext cx="62954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2.33Gbps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agregado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inalámbrico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throughput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 2 puertos de línea fija Gigabit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Banda dual con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MIMO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4x4:4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Soporta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</a:t>
            </a:r>
            <a:r>
              <a:rPr lang="en-US" b="1" dirty="0" err="1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dispositivos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conectados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175-metros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cobertura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Anti-</a:t>
            </a:r>
            <a:r>
              <a:rPr lang="en-US" b="1" dirty="0" err="1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hackeo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arranque seguro y bloqueo de control/datos críticos a través de firmas digitales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19" y="573437"/>
            <a:ext cx="11485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GWN7630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 de </a:t>
            </a:r>
            <a:r>
              <a:rPr lang="en-US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acceso</a:t>
            </a:r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Wi-Fi 5</a:t>
            </a:r>
          </a:p>
          <a:p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802.11ac Wave-2 4x4:4</a:t>
            </a:r>
          </a:p>
          <a:p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Serie GWN </a:t>
            </a:r>
          </a:p>
        </p:txBody>
      </p:sp>
      <p:pic>
        <p:nvPicPr>
          <p:cNvPr id="10" name="Picture 9" descr="A picture containing white, device&#10;&#10;Description automatically generated">
            <a:extLst>
              <a:ext uri="{FF2B5EF4-FFF2-40B4-BE49-F238E27FC236}">
                <a16:creationId xmlns:a16="http://schemas.microsoft.com/office/drawing/2014/main" id="{1C324A23-8F77-EEFB-2BA0-03E02C782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615" y="1057215"/>
            <a:ext cx="5738385" cy="5589511"/>
          </a:xfrm>
          <a:prstGeom prst="rect">
            <a:avLst/>
          </a:prstGeom>
        </p:spPr>
      </p:pic>
      <p:pic>
        <p:nvPicPr>
          <p:cNvPr id="15" name="Imagen 10">
            <a:extLst>
              <a:ext uri="{FF2B5EF4-FFF2-40B4-BE49-F238E27FC236}">
                <a16:creationId xmlns:a16="http://schemas.microsoft.com/office/drawing/2014/main" id="{6CA1B998-5734-4D2E-71C0-356A2FD5A4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6" name="Imagen 11">
            <a:extLst>
              <a:ext uri="{FF2B5EF4-FFF2-40B4-BE49-F238E27FC236}">
                <a16:creationId xmlns:a16="http://schemas.microsoft.com/office/drawing/2014/main" id="{7B763A90-8395-4281-D290-9C76392A8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77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231E7-2BFE-7C0D-D917-FBCE23E55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9702"/>
            <a:ext cx="9144000" cy="1662317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Puntos de acceso </a:t>
            </a:r>
            <a:r>
              <a:rPr lang="es-ES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de largo alcance resistentes a la intemperie</a:t>
            </a:r>
            <a:endParaRPr lang="en-US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82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20" y="1932698"/>
            <a:ext cx="6588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1.27Gbps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throughput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inalámbrico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 2 puertos Gigabit alámbricos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Soporta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</a:t>
            </a:r>
            <a:r>
              <a:rPr lang="en-US" b="1" dirty="0" err="1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dispositivos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conectados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250-Metros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cobertura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para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movilidad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superior del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dispositivo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Banda dual con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MIMO 2X2:2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Capacidad resistente a la intemperie de </a:t>
            </a:r>
            <a:r>
              <a:rPr lang="es-E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Nivel IP66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cuando se instala verticalmente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Flexibilidad de </a:t>
            </a:r>
            <a:r>
              <a:rPr lang="es-E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antenas desmontables/intercambiables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diferentes escenarios de aplicación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19" y="573437"/>
            <a:ext cx="114857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GWN7605LR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 de acceso </a:t>
            </a:r>
            <a:r>
              <a:rPr lang="es-ES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5 de largo alcance</a:t>
            </a:r>
            <a:endParaRPr lang="en-US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Serie GWN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83DE967-B3A1-7FA2-80C1-DFB261B7B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124" y="961964"/>
            <a:ext cx="11124143" cy="6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0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20" y="1932698"/>
            <a:ext cx="66437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2.33Gbps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throughput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inalámbrico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 2 puertos Gigabit alámbricos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Soporta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dispositivos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Wi-Fi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conectados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300-Metros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cobertura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para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movilidad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superior del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dispositivo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Banda dual con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MIMO 4X4:4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Capacidad resistente a la intemperie de </a:t>
            </a:r>
            <a:r>
              <a:rPr lang="es-E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Nivel IP66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cuando se instala verticalmente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Flexibilidad de </a:t>
            </a:r>
            <a:r>
              <a:rPr lang="es-E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antenas desmontables/intercambiables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diferentes escenarios de aplicación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19" y="573437"/>
            <a:ext cx="114857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GWN7630LR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 de acceso </a:t>
            </a:r>
            <a:r>
              <a:rPr lang="es-ES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5 de largo alcance</a:t>
            </a:r>
            <a:endParaRPr lang="en-US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Serie GWN 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9CD942-177D-EF99-C88A-33FF72A77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365" y="1104179"/>
            <a:ext cx="8913785" cy="54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98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7C4706B6-4F8F-8137-D5C8-3B9B34861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246" y="122302"/>
            <a:ext cx="10952354" cy="67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24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383A93D9-D842-A067-6521-CC0EF81C9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23825"/>
            <a:ext cx="10982325" cy="67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21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AD1B00D-E007-8C44-ACFA-B7E351C49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1" t="10658"/>
          <a:stretch/>
        </p:blipFill>
        <p:spPr>
          <a:xfrm>
            <a:off x="329149" y="1304683"/>
            <a:ext cx="3410092" cy="42486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6E506A-B5CE-6241-B8DB-0DC2F1995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1" t="10658"/>
          <a:stretch/>
        </p:blipFill>
        <p:spPr>
          <a:xfrm>
            <a:off x="4177249" y="1304683"/>
            <a:ext cx="3410092" cy="42486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BE6E09-ED9D-6341-A2F5-BAC8444E7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1" t="10658"/>
          <a:stretch/>
        </p:blipFill>
        <p:spPr>
          <a:xfrm>
            <a:off x="8025349" y="1304683"/>
            <a:ext cx="3410092" cy="424863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A28B06-329E-274A-AA1A-6A54A0F9BE71}"/>
              </a:ext>
            </a:extLst>
          </p:cNvPr>
          <p:cNvSpPr txBox="1"/>
          <p:nvPr/>
        </p:nvSpPr>
        <p:spPr>
          <a:xfrm>
            <a:off x="618719" y="573437"/>
            <a:ext cx="10107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OPCIONES DE </a:t>
            </a:r>
            <a:r>
              <a:rPr lang="es-MX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ADMINISTRACIÓN</a:t>
            </a:r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SERIE GWN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A99444-DC44-EA47-A624-C292D06D3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0" y="2754169"/>
            <a:ext cx="383302" cy="29812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C31742F-2D64-5440-BBFA-3F0127806D7D}"/>
              </a:ext>
            </a:extLst>
          </p:cNvPr>
          <p:cNvSpPr txBox="1"/>
          <p:nvPr/>
        </p:nvSpPr>
        <p:spPr>
          <a:xfrm>
            <a:off x="786272" y="1861889"/>
            <a:ext cx="249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Local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DA48A8E-4F52-F646-9292-E0D1D6EDC619}"/>
              </a:ext>
            </a:extLst>
          </p:cNvPr>
          <p:cNvSpPr txBox="1"/>
          <p:nvPr/>
        </p:nvSpPr>
        <p:spPr>
          <a:xfrm>
            <a:off x="4622074" y="1867603"/>
            <a:ext cx="249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GWN.CLOUD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90908C-BB06-E84D-8BCC-ECE5B8C2A611}"/>
              </a:ext>
            </a:extLst>
          </p:cNvPr>
          <p:cNvSpPr txBox="1"/>
          <p:nvPr/>
        </p:nvSpPr>
        <p:spPr>
          <a:xfrm>
            <a:off x="8519505" y="1875821"/>
            <a:ext cx="2668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GWN MANAGER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CCADD1A-F169-8F40-B00A-3DB80454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0" y="3558541"/>
            <a:ext cx="383302" cy="29812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E37D7DC-2004-9947-8573-5F8CC09A9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0" y="4362913"/>
            <a:ext cx="383302" cy="29812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23B1556-4956-834D-A2C3-33CDA17E634B}"/>
              </a:ext>
            </a:extLst>
          </p:cNvPr>
          <p:cNvSpPr txBox="1"/>
          <p:nvPr/>
        </p:nvSpPr>
        <p:spPr>
          <a:xfrm>
            <a:off x="1462400" y="2580065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 COSTO ADICIONAL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A004B6-1D6E-BC48-BD6F-2C73341F383F}"/>
              </a:ext>
            </a:extLst>
          </p:cNvPr>
          <p:cNvSpPr txBox="1"/>
          <p:nvPr/>
        </p:nvSpPr>
        <p:spPr>
          <a:xfrm>
            <a:off x="1416504" y="3384437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Depende del AP maestro</a:t>
            </a:r>
            <a:endParaRPr lang="en-US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7676A8F-CFB2-B242-9262-AF4A0D288A65}"/>
              </a:ext>
            </a:extLst>
          </p:cNvPr>
          <p:cNvSpPr txBox="1"/>
          <p:nvPr/>
        </p:nvSpPr>
        <p:spPr>
          <a:xfrm>
            <a:off x="1416504" y="4327309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 local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769111C-98EF-AD4F-9601-0CAC1FE42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2" y="2754169"/>
            <a:ext cx="383302" cy="29812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57D68AC-D9BA-8C49-8462-D02AE9DA3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2" y="3558541"/>
            <a:ext cx="383302" cy="29812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11D05BD-8096-994C-B68D-12FFF25A5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2" y="4362913"/>
            <a:ext cx="383302" cy="29812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DF1C4E4-9B01-F449-BB54-52A370CE2708}"/>
              </a:ext>
            </a:extLst>
          </p:cNvPr>
          <p:cNvSpPr txBox="1"/>
          <p:nvPr/>
        </p:nvSpPr>
        <p:spPr>
          <a:xfrm>
            <a:off x="5314626" y="2718564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GRATIS DE USAR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ECE8AD3-9279-A54A-8717-51ABA0A108CE}"/>
              </a:ext>
            </a:extLst>
          </p:cNvPr>
          <p:cNvSpPr txBox="1"/>
          <p:nvPr/>
        </p:nvSpPr>
        <p:spPr>
          <a:xfrm>
            <a:off x="5314626" y="3254813"/>
            <a:ext cx="2105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PLATAFORMA BASADA EN LA NUBE</a:t>
            </a:r>
            <a:endParaRPr lang="en-US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BCAD8B-C596-3447-984D-5CC25F101605}"/>
              </a:ext>
            </a:extLst>
          </p:cNvPr>
          <p:cNvSpPr txBox="1"/>
          <p:nvPr/>
        </p:nvSpPr>
        <p:spPr>
          <a:xfrm>
            <a:off x="5314626" y="4188810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 LÍMITE EN EL NÚMERO DE </a:t>
            </a:r>
            <a:r>
              <a:rPr lang="es-ES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APs</a:t>
            </a:r>
            <a:endParaRPr lang="en-US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78E06C8-6A4E-7E49-9A4B-C1B77D0A0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237" y="2754169"/>
            <a:ext cx="383302" cy="29812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308EB75-0C26-5C43-94A1-289738171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237" y="3558541"/>
            <a:ext cx="383302" cy="29812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5DF0F52-F4FF-1245-8DBE-355D191D8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237" y="4362913"/>
            <a:ext cx="383302" cy="29812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CEF4E9A-01E3-E044-A4F8-4AEB56831C7D}"/>
              </a:ext>
            </a:extLst>
          </p:cNvPr>
          <p:cNvSpPr txBox="1"/>
          <p:nvPr/>
        </p:nvSpPr>
        <p:spPr>
          <a:xfrm>
            <a:off x="9158267" y="2580065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DESCARGA GRATIS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BB6F142-D9A7-2649-A2E9-C6E7FC8B530A}"/>
              </a:ext>
            </a:extLst>
          </p:cNvPr>
          <p:cNvSpPr txBox="1"/>
          <p:nvPr/>
        </p:nvSpPr>
        <p:spPr>
          <a:xfrm>
            <a:off x="9112371" y="3531812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 de 3,000 APs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36D80E3-E89C-FB48-861A-5D57AF01116C}"/>
              </a:ext>
            </a:extLst>
          </p:cNvPr>
          <p:cNvSpPr txBox="1"/>
          <p:nvPr/>
        </p:nvSpPr>
        <p:spPr>
          <a:xfrm>
            <a:off x="9112371" y="4145507"/>
            <a:ext cx="225608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IMPLEMENTACIÓN</a:t>
            </a:r>
          </a:p>
          <a:p>
            <a:r>
              <a:rPr lang="en-US" sz="175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EL SERVIDOR LOCAL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9C1A145-2993-264F-83FE-B43F806D40A2}"/>
              </a:ext>
            </a:extLst>
          </p:cNvPr>
          <p:cNvSpPr/>
          <p:nvPr/>
        </p:nvSpPr>
        <p:spPr>
          <a:xfrm>
            <a:off x="627753" y="5793447"/>
            <a:ext cx="85395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24242"/>
              </a:buClr>
            </a:pP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 diversas opciones de administración que Grandstream pone a disposición de sus clientes están en </a:t>
            </a:r>
            <a:r>
              <a:rPr lang="es-E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constante evolución</a:t>
            </a:r>
            <a:r>
              <a:rPr lang="es-ES" b="1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ofrecer las mejores funciones y características sin importar cuál sea la elección.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E2DE94F-92E3-F044-B2C9-D6A7D8BDAC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41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795F44A-3B3D-4C4B-AEBC-F316D4936293}"/>
              </a:ext>
            </a:extLst>
          </p:cNvPr>
          <p:cNvSpPr txBox="1"/>
          <p:nvPr/>
        </p:nvSpPr>
        <p:spPr>
          <a:xfrm>
            <a:off x="2881829" y="1649607"/>
            <a:ext cx="8415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¡Gracias!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CA943D-4268-4B49-9EB8-57B7CB299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90" y="4302833"/>
            <a:ext cx="7760354" cy="112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2">
            <a:extLst>
              <a:ext uri="{FF2B5EF4-FFF2-40B4-BE49-F238E27FC236}">
                <a16:creationId xmlns:a16="http://schemas.microsoft.com/office/drawing/2014/main" id="{9E4B1D31-DA4E-8547-B860-22D3253ACE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396" y="1"/>
            <a:ext cx="5153604" cy="68580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9E5147B-6508-DF46-B675-2DBD8720DC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DF50F0-FF2A-504C-B286-6F9A1D0AE92C}"/>
              </a:ext>
            </a:extLst>
          </p:cNvPr>
          <p:cNvSpPr txBox="1"/>
          <p:nvPr/>
        </p:nvSpPr>
        <p:spPr>
          <a:xfrm>
            <a:off x="1042041" y="1922411"/>
            <a:ext cx="6767463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700"/>
              </a:lnSpc>
            </a:pPr>
            <a:r>
              <a:rPr lang="es-ES_tradnl" sz="6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Serie GWN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1FB5F2-B865-9741-BD15-A5B84B3FC34E}"/>
              </a:ext>
            </a:extLst>
          </p:cNvPr>
          <p:cNvSpPr txBox="1"/>
          <p:nvPr/>
        </p:nvSpPr>
        <p:spPr>
          <a:xfrm>
            <a:off x="1042041" y="4351130"/>
            <a:ext cx="50539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1" defTabSz="609585">
              <a:spcAft>
                <a:spcPts val="800"/>
              </a:spcAft>
            </a:pPr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Los poderosos Puntos de Acceso </a:t>
            </a:r>
            <a:r>
              <a:rPr lang="es-E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de Grandstream ofrecen alto rendimiento de red, rangos de cobertura líderes en la industria, aprovisionamiento rápido y múltiples opciones de administración.</a:t>
            </a:r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968D433-1266-A241-AD61-7AD1DF6FD9AE}"/>
              </a:ext>
            </a:extLst>
          </p:cNvPr>
          <p:cNvCxnSpPr>
            <a:cxnSpLocks/>
          </p:cNvCxnSpPr>
          <p:nvPr/>
        </p:nvCxnSpPr>
        <p:spPr>
          <a:xfrm>
            <a:off x="1042043" y="2873954"/>
            <a:ext cx="493203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id="{C436ED90-C718-934C-B915-E7992C2B49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6A70499-2F86-F041-B543-3643D78B2160}"/>
              </a:ext>
            </a:extLst>
          </p:cNvPr>
          <p:cNvSpPr/>
          <p:nvPr/>
        </p:nvSpPr>
        <p:spPr>
          <a:xfrm>
            <a:off x="1042041" y="3022426"/>
            <a:ext cx="47491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Potentes</a:t>
            </a:r>
            <a:r>
              <a:rPr lang="en-US" sz="32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Soluciones</a:t>
            </a:r>
            <a:r>
              <a:rPr lang="en-US" sz="32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de Red Wi-Fi</a:t>
            </a:r>
          </a:p>
        </p:txBody>
      </p:sp>
    </p:spTree>
    <p:extLst>
      <p:ext uri="{BB962C8B-B14F-4D97-AF65-F5344CB8AC3E}">
        <p14:creationId xmlns:p14="http://schemas.microsoft.com/office/powerpoint/2010/main" val="175535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E5147B-6508-DF46-B675-2DBD8720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436ED90-C718-934C-B915-E7992C2B49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FA085C2F-6880-0141-AC2F-72A3046D3943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3FF818D0-455A-6F4E-BE16-59CC36E9F6B9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963CAF-2E29-A844-BC53-88E378DF60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13" name="CuadroTexto 8">
            <a:extLst>
              <a:ext uri="{FF2B5EF4-FFF2-40B4-BE49-F238E27FC236}">
                <a16:creationId xmlns:a16="http://schemas.microsoft.com/office/drawing/2014/main" id="{B635A979-8EB8-A745-99C8-76AB3C39FBDA}"/>
              </a:ext>
            </a:extLst>
          </p:cNvPr>
          <p:cNvSpPr txBox="1"/>
          <p:nvPr/>
        </p:nvSpPr>
        <p:spPr>
          <a:xfrm>
            <a:off x="618720" y="573437"/>
            <a:ext cx="111205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PUNTOS DE ACCESO SERIE GWN</a:t>
            </a:r>
          </a:p>
          <a:p>
            <a:pPr algn="r"/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Opciones disponibles para cualquier escenario</a:t>
            </a:r>
            <a:endParaRPr lang="es-ES_tradnl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EF41C-489B-C44E-9B5A-4BEC5BBB0A07}"/>
              </a:ext>
            </a:extLst>
          </p:cNvPr>
          <p:cNvSpPr/>
          <p:nvPr/>
        </p:nvSpPr>
        <p:spPr>
          <a:xfrm>
            <a:off x="4027099" y="6277394"/>
            <a:ext cx="3945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Puntos de acceso para interiores</a:t>
            </a:r>
            <a:endParaRPr lang="es-ES_tradnl" b="1" i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480EAD-1C32-064B-9902-077E34BEFF9B}"/>
              </a:ext>
            </a:extLst>
          </p:cNvPr>
          <p:cNvSpPr/>
          <p:nvPr/>
        </p:nvSpPr>
        <p:spPr>
          <a:xfrm>
            <a:off x="9629726" y="4862957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GWN7630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EC7B18-2A59-7440-9A01-B16F77AF6958}"/>
              </a:ext>
            </a:extLst>
          </p:cNvPr>
          <p:cNvSpPr/>
          <p:nvPr/>
        </p:nvSpPr>
        <p:spPr>
          <a:xfrm>
            <a:off x="5316155" y="4832885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GWN7615</a:t>
            </a:r>
          </a:p>
        </p:txBody>
      </p:sp>
      <p:pic>
        <p:nvPicPr>
          <p:cNvPr id="19" name="Picture 1" descr="page44image20381696">
            <a:extLst>
              <a:ext uri="{FF2B5EF4-FFF2-40B4-BE49-F238E27FC236}">
                <a16:creationId xmlns:a16="http://schemas.microsoft.com/office/drawing/2014/main" id="{DB3A60D1-B870-9F49-A854-90943DAC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8297" y="3034111"/>
            <a:ext cx="1854200" cy="15875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4B7D9DB-F75A-1048-A45A-9ED3E576DA90}"/>
              </a:ext>
            </a:extLst>
          </p:cNvPr>
          <p:cNvSpPr/>
          <p:nvPr/>
        </p:nvSpPr>
        <p:spPr>
          <a:xfrm>
            <a:off x="3179683" y="4832885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GWN7605</a:t>
            </a:r>
          </a:p>
        </p:txBody>
      </p:sp>
      <p:pic>
        <p:nvPicPr>
          <p:cNvPr id="1026" name="Picture 2" descr="page45image20335040">
            <a:extLst>
              <a:ext uri="{FF2B5EF4-FFF2-40B4-BE49-F238E27FC236}">
                <a16:creationId xmlns:a16="http://schemas.microsoft.com/office/drawing/2014/main" id="{376A67A7-CF07-3649-811A-53C90392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483" y="3034111"/>
            <a:ext cx="1854200" cy="15875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C01C091-5A89-B449-8FAB-EC159EC184A2}"/>
              </a:ext>
            </a:extLst>
          </p:cNvPr>
          <p:cNvSpPr/>
          <p:nvPr/>
        </p:nvSpPr>
        <p:spPr>
          <a:xfrm>
            <a:off x="1031869" y="4819216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GWN7602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460563-AD8A-074A-AB63-D30C0771B179}"/>
              </a:ext>
            </a:extLst>
          </p:cNvPr>
          <p:cNvSpPr/>
          <p:nvPr/>
        </p:nvSpPr>
        <p:spPr>
          <a:xfrm>
            <a:off x="7563614" y="4872010"/>
            <a:ext cx="1231427" cy="841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GWN7625</a:t>
            </a:r>
          </a:p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sz="2400" b="1" i="1" kern="0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NEW</a:t>
            </a:r>
            <a:endParaRPr lang="es-ES_tradnl" b="1" i="1" kern="0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9" name="Picture 1" descr="page44image20381696">
            <a:extLst>
              <a:ext uri="{FF2B5EF4-FFF2-40B4-BE49-F238E27FC236}">
                <a16:creationId xmlns:a16="http://schemas.microsoft.com/office/drawing/2014/main" id="{1B7A052D-E340-561C-56AD-C7B21FDF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111" y="3034111"/>
            <a:ext cx="1854200" cy="15875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" descr="page44image20381696">
            <a:extLst>
              <a:ext uri="{FF2B5EF4-FFF2-40B4-BE49-F238E27FC236}">
                <a16:creationId xmlns:a16="http://schemas.microsoft.com/office/drawing/2014/main" id="{140B10A0-4228-157D-BF6A-D80629C90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3925" y="3056018"/>
            <a:ext cx="1854200" cy="15875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" descr="page44image20381696">
            <a:extLst>
              <a:ext uri="{FF2B5EF4-FFF2-40B4-BE49-F238E27FC236}">
                <a16:creationId xmlns:a16="http://schemas.microsoft.com/office/drawing/2014/main" id="{18F1B031-463C-BAE3-8FA3-C2C34274F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5092" y="3072109"/>
            <a:ext cx="1854200" cy="15875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83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E5147B-6508-DF46-B675-2DBD8720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436ED90-C718-934C-B915-E7992C2B49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3FF818D0-455A-6F4E-BE16-59CC36E9F6B9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963CAF-2E29-A844-BC53-88E378DF60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0EF41C-489B-C44E-9B5A-4BEC5BBB0A07}"/>
              </a:ext>
            </a:extLst>
          </p:cNvPr>
          <p:cNvSpPr/>
          <p:nvPr/>
        </p:nvSpPr>
        <p:spPr>
          <a:xfrm>
            <a:off x="2703319" y="5879036"/>
            <a:ext cx="6657593" cy="779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PUNTOS DE ACCESO PARA EXTERIORES</a:t>
            </a:r>
          </a:p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sz="2000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(RESISTENTE A LA INTEMPERIE DE LARGO ALCANCE)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480EAD-1C32-064B-9902-077E34BEFF9B}"/>
              </a:ext>
            </a:extLst>
          </p:cNvPr>
          <p:cNvSpPr/>
          <p:nvPr/>
        </p:nvSpPr>
        <p:spPr>
          <a:xfrm>
            <a:off x="2614660" y="468084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GWN7600LR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EC7B18-2A59-7440-9A01-B16F77AF6958}"/>
              </a:ext>
            </a:extLst>
          </p:cNvPr>
          <p:cNvSpPr/>
          <p:nvPr/>
        </p:nvSpPr>
        <p:spPr>
          <a:xfrm>
            <a:off x="5358040" y="471453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GWN7605LR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B7D9DB-F75A-1048-A45A-9ED3E576DA90}"/>
              </a:ext>
            </a:extLst>
          </p:cNvPr>
          <p:cNvSpPr/>
          <p:nvPr/>
        </p:nvSpPr>
        <p:spPr>
          <a:xfrm>
            <a:off x="8217808" y="471453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GWN7630LR</a:t>
            </a:r>
          </a:p>
        </p:txBody>
      </p:sp>
      <p:pic>
        <p:nvPicPr>
          <p:cNvPr id="3073" name="Picture 1" descr="page45image20333584">
            <a:extLst>
              <a:ext uri="{FF2B5EF4-FFF2-40B4-BE49-F238E27FC236}">
                <a16:creationId xmlns:a16="http://schemas.microsoft.com/office/drawing/2014/main" id="{8EBCEB8D-0F28-D940-90C5-8A7827DC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7929" y="1632913"/>
            <a:ext cx="2878668" cy="3016686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45image20335248">
            <a:extLst>
              <a:ext uri="{FF2B5EF4-FFF2-40B4-BE49-F238E27FC236}">
                <a16:creationId xmlns:a16="http://schemas.microsoft.com/office/drawing/2014/main" id="{AC73A304-11B2-8E44-AAC9-94121220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414" y="2148517"/>
            <a:ext cx="2518224" cy="2638961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A8B06F-AF01-8744-A67F-4CCCDE2372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902" y="2582711"/>
            <a:ext cx="747054" cy="1770571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</p:spPr>
      </p:pic>
      <p:sp>
        <p:nvSpPr>
          <p:cNvPr id="16" name="CuadroTexto 8">
            <a:extLst>
              <a:ext uri="{FF2B5EF4-FFF2-40B4-BE49-F238E27FC236}">
                <a16:creationId xmlns:a16="http://schemas.microsoft.com/office/drawing/2014/main" id="{A3D1BC64-2263-9043-B23C-EE54A6EFFBBE}"/>
              </a:ext>
            </a:extLst>
          </p:cNvPr>
          <p:cNvSpPr txBox="1"/>
          <p:nvPr/>
        </p:nvSpPr>
        <p:spPr>
          <a:xfrm>
            <a:off x="654144" y="440166"/>
            <a:ext cx="111205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PUNTOS DE ACCESO SERIE GWN</a:t>
            </a:r>
          </a:p>
          <a:p>
            <a:pPr algn="r"/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Opciones disponibles para cualquier escenario</a:t>
            </a:r>
            <a:endParaRPr lang="es-ES_tradnl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50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231E7-2BFE-7C0D-D917-FBCE23E55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49899"/>
            <a:ext cx="9144000" cy="1001413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Puntos de acceso </a:t>
            </a:r>
            <a:r>
              <a:rPr lang="es-ES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</a:t>
            </a:r>
            <a:br>
              <a:rPr lang="es-ES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interiores</a:t>
            </a:r>
            <a:endParaRPr lang="en-US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80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19" y="2744662"/>
            <a:ext cx="62954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1.17Gbps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agregado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inalámbrico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throughput,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Velocidad de línea fija de 1x Gigabit y 3x 100Mbit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100-metros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cobertura</a:t>
            </a:r>
            <a:b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Soporta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dispositivos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Wi-Fi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Adaptación de autoalimentación tras la detección automática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PoE/PoE+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antenas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internas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doble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banda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19" y="573437"/>
            <a:ext cx="11092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GWN7602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 de Acceso </a:t>
            </a:r>
            <a:r>
              <a:rPr lang="es-ES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5</a:t>
            </a:r>
          </a:p>
          <a:p>
            <a:r>
              <a:rPr lang="es-E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802.11ac de nivel medio</a:t>
            </a:r>
          </a:p>
          <a:p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Serie GWN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E6DE069-DF74-F5E2-D0E5-9D09C795E8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86" t="31758" r="39093" b="28379"/>
          <a:stretch/>
        </p:blipFill>
        <p:spPr>
          <a:xfrm>
            <a:off x="8812339" y="1432334"/>
            <a:ext cx="2444917" cy="2188260"/>
          </a:xfrm>
          <a:prstGeom prst="rect">
            <a:avLst/>
          </a:prstGeom>
        </p:spPr>
      </p:pic>
      <p:pic>
        <p:nvPicPr>
          <p:cNvPr id="9" name="Picture 8" descr="A circuit board&#10;&#10;Description automatically generated">
            <a:extLst>
              <a:ext uri="{FF2B5EF4-FFF2-40B4-BE49-F238E27FC236}">
                <a16:creationId xmlns:a16="http://schemas.microsoft.com/office/drawing/2014/main" id="{FD51969A-B407-E48A-E35F-C36EBD6B3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316" y="3849107"/>
            <a:ext cx="3076964" cy="20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6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20" y="2522759"/>
            <a:ext cx="62954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1.27Gbps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agregado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inalámbrico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throughput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 2 puertos de línea fija Gigabit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165-metros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cobertura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Soporta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</a:t>
            </a:r>
            <a:r>
              <a:rPr lang="en-US" b="1" dirty="0" err="1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dispositivos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conectados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Adaptación de autoalimentación tras la detección automática de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PoE/PoE+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Banda Dual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MU-MIMO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beamforming</a:t>
            </a: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19" y="573437"/>
            <a:ext cx="10954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GWN7605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 de </a:t>
            </a:r>
            <a:r>
              <a:rPr lang="en-US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Acceso</a:t>
            </a:r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Wi-Fi 5</a:t>
            </a:r>
          </a:p>
          <a:p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802.11ac Wave-2 2x2:2</a:t>
            </a:r>
          </a:p>
          <a:p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Serie GWN</a:t>
            </a:r>
          </a:p>
        </p:txBody>
      </p:sp>
      <p:pic>
        <p:nvPicPr>
          <p:cNvPr id="10" name="Picture 9" descr="A picture containing white, device&#10;&#10;Description automatically generated">
            <a:extLst>
              <a:ext uri="{FF2B5EF4-FFF2-40B4-BE49-F238E27FC236}">
                <a16:creationId xmlns:a16="http://schemas.microsoft.com/office/drawing/2014/main" id="{1C324A23-8F77-EEFB-2BA0-03E02C782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615" y="1057215"/>
            <a:ext cx="5738385" cy="5589511"/>
          </a:xfrm>
          <a:prstGeom prst="rect">
            <a:avLst/>
          </a:prstGeom>
        </p:spPr>
      </p:pic>
      <p:pic>
        <p:nvPicPr>
          <p:cNvPr id="15" name="Imagen 10">
            <a:extLst>
              <a:ext uri="{FF2B5EF4-FFF2-40B4-BE49-F238E27FC236}">
                <a16:creationId xmlns:a16="http://schemas.microsoft.com/office/drawing/2014/main" id="{6CA1B998-5734-4D2E-71C0-356A2FD5A4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6" name="Imagen 11">
            <a:extLst>
              <a:ext uri="{FF2B5EF4-FFF2-40B4-BE49-F238E27FC236}">
                <a16:creationId xmlns:a16="http://schemas.microsoft.com/office/drawing/2014/main" id="{7B763A90-8395-4281-D290-9C76392A8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19" y="2458185"/>
            <a:ext cx="62954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1.57Gbps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agregado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inalámbrico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throughput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 2 puertos de línea fija Gigabit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Banda Dual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3x3:3 MU-MIMO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Soporta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</a:t>
            </a:r>
            <a:r>
              <a:rPr lang="en-US" b="1" dirty="0" err="1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dispositivos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conectados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175-metros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cobertura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Anti-</a:t>
            </a:r>
            <a:r>
              <a:rPr lang="en-US" b="1" dirty="0" err="1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hackeo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arranque seguro y bloqueo de control/datos críticos a través de firmas digitales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19" y="573437"/>
            <a:ext cx="11485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GWN7615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 de </a:t>
            </a:r>
            <a:r>
              <a:rPr lang="en-US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Acceso</a:t>
            </a:r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Wi-Fi 5</a:t>
            </a:r>
          </a:p>
          <a:p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802.11ac Wave-2 3x3:3</a:t>
            </a:r>
          </a:p>
          <a:p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Serie GWN</a:t>
            </a:r>
          </a:p>
        </p:txBody>
      </p:sp>
      <p:pic>
        <p:nvPicPr>
          <p:cNvPr id="10" name="Picture 9" descr="A picture containing white, device&#10;&#10;Description automatically generated">
            <a:extLst>
              <a:ext uri="{FF2B5EF4-FFF2-40B4-BE49-F238E27FC236}">
                <a16:creationId xmlns:a16="http://schemas.microsoft.com/office/drawing/2014/main" id="{1C324A23-8F77-EEFB-2BA0-03E02C782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615" y="1057215"/>
            <a:ext cx="5738385" cy="5589511"/>
          </a:xfrm>
          <a:prstGeom prst="rect">
            <a:avLst/>
          </a:prstGeom>
        </p:spPr>
      </p:pic>
      <p:pic>
        <p:nvPicPr>
          <p:cNvPr id="15" name="Imagen 10">
            <a:extLst>
              <a:ext uri="{FF2B5EF4-FFF2-40B4-BE49-F238E27FC236}">
                <a16:creationId xmlns:a16="http://schemas.microsoft.com/office/drawing/2014/main" id="{6CA1B998-5734-4D2E-71C0-356A2FD5A4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6" name="Imagen 11">
            <a:extLst>
              <a:ext uri="{FF2B5EF4-FFF2-40B4-BE49-F238E27FC236}">
                <a16:creationId xmlns:a16="http://schemas.microsoft.com/office/drawing/2014/main" id="{7B763A90-8395-4281-D290-9C76392A8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6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20" y="1932698"/>
            <a:ext cx="62954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2.03Gbps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agregado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inalámbrico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throughput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 2 puertos de línea fija Gigabit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4x4:4 MU-MIMO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 en la banda 5G y 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MU-MIMO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la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banda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2.4G 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Soporta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</a:t>
            </a:r>
            <a:r>
              <a:rPr lang="en-US" b="1" dirty="0" err="1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dispositivos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conectados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Anti-</a:t>
            </a:r>
            <a:r>
              <a:rPr lang="en-US" b="1" dirty="0" err="1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hackeo</a:t>
            </a:r>
            <a:r>
              <a:rPr lang="en-US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arranque seguro y bloqueo de control/datos críticos a través de firmas digitales</a:t>
            </a: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19" y="573437"/>
            <a:ext cx="114857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GWN7625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es-E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 de acceso </a:t>
            </a:r>
            <a:r>
              <a:rPr lang="es-ES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5 4x4:4 y 2x2:2</a:t>
            </a:r>
            <a:endParaRPr lang="en-US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Serie GWN</a:t>
            </a:r>
          </a:p>
        </p:txBody>
      </p:sp>
      <p:pic>
        <p:nvPicPr>
          <p:cNvPr id="10" name="Picture 9" descr="A picture containing white, device&#10;&#10;Description automatically generated">
            <a:extLst>
              <a:ext uri="{FF2B5EF4-FFF2-40B4-BE49-F238E27FC236}">
                <a16:creationId xmlns:a16="http://schemas.microsoft.com/office/drawing/2014/main" id="{1C324A23-8F77-EEFB-2BA0-03E02C782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615" y="1057215"/>
            <a:ext cx="5738385" cy="5589511"/>
          </a:xfrm>
          <a:prstGeom prst="rect">
            <a:avLst/>
          </a:prstGeom>
        </p:spPr>
      </p:pic>
      <p:pic>
        <p:nvPicPr>
          <p:cNvPr id="15" name="Imagen 10">
            <a:extLst>
              <a:ext uri="{FF2B5EF4-FFF2-40B4-BE49-F238E27FC236}">
                <a16:creationId xmlns:a16="http://schemas.microsoft.com/office/drawing/2014/main" id="{6CA1B998-5734-4D2E-71C0-356A2FD5A4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6" name="Imagen 11">
            <a:extLst>
              <a:ext uri="{FF2B5EF4-FFF2-40B4-BE49-F238E27FC236}">
                <a16:creationId xmlns:a16="http://schemas.microsoft.com/office/drawing/2014/main" id="{7B763A90-8395-4281-D290-9C76392A8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35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8280</TotalTime>
  <Words>636</Words>
  <Application>Microsoft Office PowerPoint</Application>
  <PresentationFormat>Panorámica</PresentationFormat>
  <Paragraphs>135</Paragraphs>
  <Slides>17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Open Sans Extrabold</vt:lpstr>
      <vt:lpstr>Open Sans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Puntos de acceso Wi-Fi para interiores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Puntos de acceso Wi-Fi de largo alcance resistentes a la intemperie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García Irarragorri</dc:creator>
  <cp:lastModifiedBy>david alonso</cp:lastModifiedBy>
  <cp:revision>268</cp:revision>
  <dcterms:created xsi:type="dcterms:W3CDTF">2020-03-09T19:49:21Z</dcterms:created>
  <dcterms:modified xsi:type="dcterms:W3CDTF">2022-06-10T17:12:16Z</dcterms:modified>
</cp:coreProperties>
</file>