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451" r:id="rId3"/>
    <p:sldId id="491" r:id="rId4"/>
    <p:sldId id="1491" r:id="rId5"/>
    <p:sldId id="482" r:id="rId6"/>
    <p:sldId id="457" r:id="rId7"/>
    <p:sldId id="485" r:id="rId8"/>
    <p:sldId id="483" r:id="rId9"/>
    <p:sldId id="1494" r:id="rId10"/>
    <p:sldId id="1492" r:id="rId11"/>
    <p:sldId id="490" r:id="rId12"/>
    <p:sldId id="1493" r:id="rId13"/>
    <p:sldId id="473" r:id="rId14"/>
    <p:sldId id="1495" r:id="rId15"/>
    <p:sldId id="458" r:id="rId16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288"/>
    <a:srgbClr val="FF530D"/>
    <a:srgbClr val="46A7C9"/>
    <a:srgbClr val="7A81FF"/>
    <a:srgbClr val="76D6FF"/>
    <a:srgbClr val="00FDFF"/>
    <a:srgbClr val="424242"/>
    <a:srgbClr val="F4F7FA"/>
    <a:srgbClr val="CAE4EE"/>
    <a:srgbClr val="CEE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91"/>
    <p:restoredTop sz="95646"/>
  </p:normalViewPr>
  <p:slideViewPr>
    <p:cSldViewPr snapToGrid="0" snapToObjects="1">
      <p:cViewPr varScale="1">
        <p:scale>
          <a:sx n="105" d="100"/>
          <a:sy n="105" d="100"/>
        </p:scale>
        <p:origin x="21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CF141-FA29-6340-B1A5-756AB6390990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"/>
              <a:t>Click to modify pattern text styles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42EF7-5B0B-334F-A894-5D2DEE561F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182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310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835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 err="1"/>
              <a:t>MMedical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3325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778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1290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847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5533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945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239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0EE23-777E-374A-AAA0-DFE7E87B3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3CDF85-9108-DC40-A944-26E766EE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78D2D8-0F47-434E-BEBD-6222A26B2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383E9B-E2A2-D041-9D9B-CC750722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B03664-2193-BE41-867A-7066493C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9691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63686-7403-B743-B0B0-FAE7AEEC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4B11BC-A3EB-2D45-AA0F-F4D1098DD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030CA3-FF6A-8145-A191-FDBA848E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4DDA95-885C-A24A-9279-8775C435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DA4109-6B61-5246-BD60-D68CD1A2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167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EC0E0E-E051-BF4E-BE52-EF53F70B6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A5AD57-5943-DE4B-8C4F-B359D80D5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3288BA-301D-6540-9BAB-468FAE41F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E26692-9C3C-B742-8DBE-64CF18D8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677DB8-F4E5-6141-99B0-6B4D4031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746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73C45-43C7-CA4C-A420-D3CB05B9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71E84A-70E4-5E44-9F34-11AC6356A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D1A01A-FBF1-E243-9A2D-801725C2D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D0A7E7-9A9A-3C4D-B1E7-E9845F6C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8880F1-D763-8F4B-A9BD-C1A885A6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773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19950-F992-2947-A008-956C8FB8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0C60C2-3E17-384E-AEF0-C1D29C555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EC10B0-80A5-884A-8303-A962718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580A8-1A22-8245-9E92-67A4AB64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565F33-1BC0-9E4F-801B-196B6748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341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EE75A-9E4E-EF40-A326-B192F84E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ACF98D-73C1-7F4A-AE3A-7F7D29123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F5D953-FCFA-9B4B-A415-AD677C653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759904-CA0D-BF41-BEA7-ECC47F45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4A04F-B830-4447-8B6C-F5277AC2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4529FB-3A61-734B-B292-895745B7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498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1616F-7781-3940-95D5-8E497C20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3963E9-9F39-8E46-A591-150DF4472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A5872-F158-BC41-9560-E9732FEA9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7C2841-7E4A-C542-825D-71E24362B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57A197B-5A64-7A40-AE8E-5BC38166D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04AE5E-8BDA-8C4A-AD7C-82199FF7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C97413-E4B9-F740-BBAD-66E90C1F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1BED57-0644-3942-81A2-A9C2920A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584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3DEFB-E487-8E41-A8C1-DCCF7D0A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1B2C5B-2030-AA47-8296-C090E430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AA72AC-60EE-8F4C-8169-5989E116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E57C5B-DC14-E348-B06A-62387F2B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646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A4F0F79-1311-4643-97FB-BD6262D3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6D1F78-1F12-524F-A379-EA828EC6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F5889A-0411-B744-9045-20EA5A98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114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F5947-5E5B-4F43-83F8-6562A598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3945F-9DCD-D84B-A541-30F108E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31D45E-0CAD-A94E-ABFD-1158275B5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A23D59-6ADC-6A40-8748-57D26733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3C0302-4956-2B47-BFFD-165861BF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B65C09-4C8A-5440-B7B9-BA05464F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666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4E543-EB3F-5544-8A6C-B95FBDB9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F72527-0F4F-AA43-88A9-BCBC88EA1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7FCE1-2557-9E4C-8C07-2E7CC5803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CE5EFE-648C-3A40-BF7F-03A6C9A5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D8875A-E206-B746-B653-23D09944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902AAC-653A-0548-BBA5-40A18E87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13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99915F-588C-3A4C-935F-02ED3AC6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"/>
              <a:t>Click to modify the pattern title style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574F8C-DB2F-7940-87BB-7CBBC7497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"/>
              <a:t>Click to modify pattern text styles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CDC67E-7C40-1346-8281-0F2329308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C7242-DE59-F342-8588-9887C401BB65}" type="datetimeFigureOut">
              <a:rPr lang="es-ES_tradnl" smtClean="0"/>
              <a:t>21/12/2022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A67A28-7DE5-204D-AACE-8D45900A7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8F720A-8E36-FF4E-A071-25A569410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576C5-C55E-4E4D-809A-340EAD673E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672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31.png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tif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tiff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4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tiff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20.jpeg"/><Relationship Id="rId5" Type="http://schemas.openxmlformats.org/officeDocument/2006/relationships/image" Target="../media/image6.tiff"/><Relationship Id="rId10" Type="http://schemas.openxmlformats.org/officeDocument/2006/relationships/image" Target="../media/image19.jpeg"/><Relationship Id="rId4" Type="http://schemas.openxmlformats.org/officeDocument/2006/relationships/image" Target="../media/image7.emf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7CA943D-4268-4B49-9EB8-57B7CB2993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45" y="5820837"/>
            <a:ext cx="5339255" cy="77639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65526E1-711E-F349-93DE-CB3C81F8FC96}"/>
              </a:ext>
            </a:extLst>
          </p:cNvPr>
          <p:cNvSpPr/>
          <p:nvPr/>
        </p:nvSpPr>
        <p:spPr>
          <a:xfrm>
            <a:off x="4235749" y="565161"/>
            <a:ext cx="817526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48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GAC2570</a:t>
            </a:r>
          </a:p>
          <a:p>
            <a:pPr algn="ctr"/>
            <a:r>
              <a:rPr lang="es-419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Teléfono Empresarial para conferencias</a:t>
            </a:r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F2D51-AA43-43DC-7658-94D9090FA4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492" y="2369234"/>
            <a:ext cx="6475015" cy="29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2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6150506"/>
            <a:ext cx="774518" cy="66438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C0E5A3C9-A38F-3E4C-96AD-12A02DF5B342}"/>
              </a:ext>
            </a:extLst>
          </p:cNvPr>
          <p:cNvSpPr/>
          <p:nvPr/>
        </p:nvSpPr>
        <p:spPr>
          <a:xfrm>
            <a:off x="6377108" y="2976348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DC48E-822A-6776-462A-B24EF7690F20}"/>
              </a:ext>
            </a:extLst>
          </p:cNvPr>
          <p:cNvSpPr txBox="1"/>
          <p:nvPr/>
        </p:nvSpPr>
        <p:spPr>
          <a:xfrm>
            <a:off x="3551647" y="5789707"/>
            <a:ext cx="170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Silenciar</a:t>
            </a:r>
            <a:endParaRPr lang="en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DD0EC-0955-A5C7-E5D6-C5B527AB22EF}"/>
              </a:ext>
            </a:extLst>
          </p:cNvPr>
          <p:cNvSpPr txBox="1"/>
          <p:nvPr/>
        </p:nvSpPr>
        <p:spPr>
          <a:xfrm>
            <a:off x="10839172" y="2368172"/>
            <a:ext cx="13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Indicador de estado LED</a:t>
            </a:r>
            <a:endParaRPr lang="en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87A5D4-E001-569C-657E-024C97A16080}"/>
              </a:ext>
            </a:extLst>
          </p:cNvPr>
          <p:cNvSpPr txBox="1"/>
          <p:nvPr/>
        </p:nvSpPr>
        <p:spPr>
          <a:xfrm>
            <a:off x="4485658" y="5776934"/>
            <a:ext cx="170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Volume</a:t>
            </a:r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 -</a:t>
            </a:r>
            <a:endParaRPr lang="en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71E6C2-032F-ACCD-AF80-75566DB18C59}"/>
              </a:ext>
            </a:extLst>
          </p:cNvPr>
          <p:cNvSpPr txBox="1"/>
          <p:nvPr/>
        </p:nvSpPr>
        <p:spPr>
          <a:xfrm>
            <a:off x="5999559" y="5803642"/>
            <a:ext cx="170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Volume</a:t>
            </a:r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 +</a:t>
            </a:r>
            <a:endParaRPr lang="en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0F1891-175D-BC73-6E40-2B183D81770B}"/>
              </a:ext>
            </a:extLst>
          </p:cNvPr>
          <p:cNvSpPr txBox="1"/>
          <p:nvPr/>
        </p:nvSpPr>
        <p:spPr>
          <a:xfrm>
            <a:off x="5268440" y="5799364"/>
            <a:ext cx="170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6C61C3-6EC3-9F46-6B69-34D47C476FB4}"/>
              </a:ext>
            </a:extLst>
          </p:cNvPr>
          <p:cNvSpPr txBox="1"/>
          <p:nvPr/>
        </p:nvSpPr>
        <p:spPr>
          <a:xfrm>
            <a:off x="7096100" y="5788697"/>
            <a:ext cx="170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Retroceder</a:t>
            </a:r>
            <a:endParaRPr lang="en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95C06-AB35-AAA2-708F-F97BF32CA0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86" y="970407"/>
            <a:ext cx="9884228" cy="44957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545C46-B4D2-CE70-8B9C-1F95127F09BC}"/>
              </a:ext>
            </a:extLst>
          </p:cNvPr>
          <p:cNvCxnSpPr>
            <a:cxnSpLocks/>
          </p:cNvCxnSpPr>
          <p:nvPr/>
        </p:nvCxnSpPr>
        <p:spPr>
          <a:xfrm flipV="1">
            <a:off x="4630356" y="5162114"/>
            <a:ext cx="0" cy="5267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80C6F9-4C25-83A8-EEE9-FEC65FEE5E25}"/>
              </a:ext>
            </a:extLst>
          </p:cNvPr>
          <p:cNvCxnSpPr>
            <a:cxnSpLocks/>
          </p:cNvCxnSpPr>
          <p:nvPr/>
        </p:nvCxnSpPr>
        <p:spPr>
          <a:xfrm flipV="1">
            <a:off x="5370584" y="5162114"/>
            <a:ext cx="0" cy="5267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47AEC4-4885-7102-ACE6-28F043B1E447}"/>
              </a:ext>
            </a:extLst>
          </p:cNvPr>
          <p:cNvCxnSpPr>
            <a:cxnSpLocks/>
          </p:cNvCxnSpPr>
          <p:nvPr/>
        </p:nvCxnSpPr>
        <p:spPr>
          <a:xfrm flipV="1">
            <a:off x="6119778" y="5162114"/>
            <a:ext cx="0" cy="5267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8C75AF-B894-1D40-46AC-EA22D08453A6}"/>
              </a:ext>
            </a:extLst>
          </p:cNvPr>
          <p:cNvCxnSpPr>
            <a:cxnSpLocks/>
          </p:cNvCxnSpPr>
          <p:nvPr/>
        </p:nvCxnSpPr>
        <p:spPr>
          <a:xfrm flipV="1">
            <a:off x="6851041" y="5162114"/>
            <a:ext cx="0" cy="5267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B617BE-694E-656D-C046-71260A37CF08}"/>
              </a:ext>
            </a:extLst>
          </p:cNvPr>
          <p:cNvCxnSpPr>
            <a:cxnSpLocks/>
          </p:cNvCxnSpPr>
          <p:nvPr/>
        </p:nvCxnSpPr>
        <p:spPr>
          <a:xfrm flipV="1">
            <a:off x="7634813" y="5162114"/>
            <a:ext cx="0" cy="5267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CDDB46-F41A-5500-709B-2C270578F693}"/>
              </a:ext>
            </a:extLst>
          </p:cNvPr>
          <p:cNvCxnSpPr>
            <a:cxnSpLocks/>
          </p:cNvCxnSpPr>
          <p:nvPr/>
        </p:nvCxnSpPr>
        <p:spPr>
          <a:xfrm flipH="1" flipV="1">
            <a:off x="981389" y="2855868"/>
            <a:ext cx="260130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076323-7AF4-7FAB-8D3C-C6BBB38C00CE}"/>
              </a:ext>
            </a:extLst>
          </p:cNvPr>
          <p:cNvCxnSpPr>
            <a:cxnSpLocks/>
          </p:cNvCxnSpPr>
          <p:nvPr/>
        </p:nvCxnSpPr>
        <p:spPr>
          <a:xfrm flipH="1" flipV="1">
            <a:off x="10916829" y="2855868"/>
            <a:ext cx="260130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19B9E-A476-A201-5168-F40D7D9EB428}"/>
              </a:ext>
            </a:extLst>
          </p:cNvPr>
          <p:cNvCxnSpPr>
            <a:cxnSpLocks/>
          </p:cNvCxnSpPr>
          <p:nvPr/>
        </p:nvCxnSpPr>
        <p:spPr>
          <a:xfrm flipH="1">
            <a:off x="7991788" y="3374570"/>
            <a:ext cx="7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535162-BAD7-C66F-9A4F-2980A2CBF3E7}"/>
              </a:ext>
            </a:extLst>
          </p:cNvPr>
          <p:cNvCxnSpPr>
            <a:cxnSpLocks/>
          </p:cNvCxnSpPr>
          <p:nvPr/>
        </p:nvCxnSpPr>
        <p:spPr>
          <a:xfrm flipH="1">
            <a:off x="7991788" y="3820884"/>
            <a:ext cx="7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66B7DE-AD30-477D-9E07-EE254F76C7D3}"/>
              </a:ext>
            </a:extLst>
          </p:cNvPr>
          <p:cNvCxnSpPr>
            <a:cxnSpLocks/>
          </p:cNvCxnSpPr>
          <p:nvPr/>
        </p:nvCxnSpPr>
        <p:spPr>
          <a:xfrm flipH="1">
            <a:off x="7991788" y="4267200"/>
            <a:ext cx="7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2173E9B-DF48-C126-ECB5-8A07A65BCE8A}"/>
              </a:ext>
            </a:extLst>
          </p:cNvPr>
          <p:cNvSpPr txBox="1"/>
          <p:nvPr/>
        </p:nvSpPr>
        <p:spPr>
          <a:xfrm>
            <a:off x="8186995" y="3258193"/>
            <a:ext cx="170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Llamar</a:t>
            </a:r>
            <a:endParaRPr lang="en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1CF737-4436-3C1A-E95B-35E35B7C1564}"/>
              </a:ext>
            </a:extLst>
          </p:cNvPr>
          <p:cNvSpPr txBox="1"/>
          <p:nvPr/>
        </p:nvSpPr>
        <p:spPr>
          <a:xfrm>
            <a:off x="8322964" y="3682384"/>
            <a:ext cx="170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contact</a:t>
            </a:r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</a:t>
            </a:r>
            <a:r>
              <a:rPr lang="en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8EE5AE-8601-F080-20A7-61C8EA8160C4}"/>
              </a:ext>
            </a:extLst>
          </p:cNvPr>
          <p:cNvSpPr txBox="1"/>
          <p:nvPr/>
        </p:nvSpPr>
        <p:spPr>
          <a:xfrm>
            <a:off x="8653233" y="4105894"/>
            <a:ext cx="170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Historial de llamada</a:t>
            </a:r>
            <a:endParaRPr lang="en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A8822F2D-3291-4996-F73A-AAC48AEE4CAA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11">
            <a:extLst>
              <a:ext uri="{FF2B5EF4-FFF2-40B4-BE49-F238E27FC236}">
                <a16:creationId xmlns:a16="http://schemas.microsoft.com/office/drawing/2014/main" id="{0C41A659-58DC-F9F9-A82A-451676DB43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E0505E-F6C1-6EAB-D0E5-3A43CC8004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8245" y="5937863"/>
            <a:ext cx="819660" cy="8196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117D525-5EB8-4D3A-9553-1BBADCD8986D}"/>
              </a:ext>
            </a:extLst>
          </p:cNvPr>
          <p:cNvSpPr txBox="1"/>
          <p:nvPr/>
        </p:nvSpPr>
        <p:spPr>
          <a:xfrm>
            <a:off x="-162433" y="2435925"/>
            <a:ext cx="13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Indicador de estado LED</a:t>
            </a:r>
            <a:endParaRPr lang="en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8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13">
            <a:extLst>
              <a:ext uri="{FF2B5EF4-FFF2-40B4-BE49-F238E27FC236}">
                <a16:creationId xmlns:a16="http://schemas.microsoft.com/office/drawing/2014/main" id="{C0E5A3C9-A38F-3E4C-96AD-12A02DF5B342}"/>
              </a:ext>
            </a:extLst>
          </p:cNvPr>
          <p:cNvSpPr/>
          <p:nvPr/>
        </p:nvSpPr>
        <p:spPr>
          <a:xfrm>
            <a:off x="6377108" y="2975675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926B631-4100-2CA0-3511-6C785C4BCD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309" y="1425000"/>
            <a:ext cx="9803223" cy="33547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6C61C3-6EC3-9F46-6B69-34D47C476FB4}"/>
              </a:ext>
            </a:extLst>
          </p:cNvPr>
          <p:cNvSpPr txBox="1"/>
          <p:nvPr/>
        </p:nvSpPr>
        <p:spPr>
          <a:xfrm>
            <a:off x="6293972" y="4262717"/>
            <a:ext cx="1070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Cerradura</a:t>
            </a:r>
            <a:b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kensington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B617BE-694E-656D-C046-71260A37CF08}"/>
              </a:ext>
            </a:extLst>
          </p:cNvPr>
          <p:cNvCxnSpPr>
            <a:cxnSpLocks/>
          </p:cNvCxnSpPr>
          <p:nvPr/>
        </p:nvCxnSpPr>
        <p:spPr>
          <a:xfrm flipV="1">
            <a:off x="6830800" y="3265169"/>
            <a:ext cx="0" cy="9323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8C75AF-B894-1D40-46AC-EA22D08453A6}"/>
              </a:ext>
            </a:extLst>
          </p:cNvPr>
          <p:cNvCxnSpPr>
            <a:cxnSpLocks/>
          </p:cNvCxnSpPr>
          <p:nvPr/>
        </p:nvCxnSpPr>
        <p:spPr>
          <a:xfrm flipV="1">
            <a:off x="7536841" y="3605457"/>
            <a:ext cx="0" cy="8359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riangle 38">
            <a:extLst>
              <a:ext uri="{FF2B5EF4-FFF2-40B4-BE49-F238E27FC236}">
                <a16:creationId xmlns:a16="http://schemas.microsoft.com/office/drawing/2014/main" id="{E925A047-9BD7-E5E6-01FF-483D058D6F33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0" name="Imagen 11">
            <a:extLst>
              <a:ext uri="{FF2B5EF4-FFF2-40B4-BE49-F238E27FC236}">
                <a16:creationId xmlns:a16="http://schemas.microsoft.com/office/drawing/2014/main" id="{9DCA81E2-5078-3978-B569-94327DEB5C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981B29E-5248-1CD1-1C67-118D9B1473BE}"/>
              </a:ext>
            </a:extLst>
          </p:cNvPr>
          <p:cNvCxnSpPr>
            <a:cxnSpLocks/>
          </p:cNvCxnSpPr>
          <p:nvPr/>
        </p:nvCxnSpPr>
        <p:spPr>
          <a:xfrm flipV="1">
            <a:off x="8244412" y="3943833"/>
            <a:ext cx="0" cy="8359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17F2CF3-198E-ACEA-C250-7FFCEEA3867E}"/>
              </a:ext>
            </a:extLst>
          </p:cNvPr>
          <p:cNvSpPr txBox="1"/>
          <p:nvPr/>
        </p:nvSpPr>
        <p:spPr>
          <a:xfrm>
            <a:off x="7001542" y="4455845"/>
            <a:ext cx="1070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</a:t>
            </a:r>
          </a:p>
          <a:p>
            <a:pPr algn="ctr"/>
            <a:r>
              <a:rPr lang="en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9D6DB6-1486-1D33-45C5-38B51220422A}"/>
              </a:ext>
            </a:extLst>
          </p:cNvPr>
          <p:cNvSpPr txBox="1"/>
          <p:nvPr/>
        </p:nvSpPr>
        <p:spPr>
          <a:xfrm>
            <a:off x="7709113" y="4782746"/>
            <a:ext cx="1070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Salida</a:t>
            </a:r>
            <a:b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audio</a:t>
            </a:r>
            <a:endParaRPr lang="en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2E4FC51-300F-34FF-0E66-A41F82532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3532" y="5920592"/>
            <a:ext cx="819660" cy="81966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CA81E3D-A8FD-6442-6B96-01B963888C42}"/>
              </a:ext>
            </a:extLst>
          </p:cNvPr>
          <p:cNvSpPr txBox="1"/>
          <p:nvPr/>
        </p:nvSpPr>
        <p:spPr>
          <a:xfrm>
            <a:off x="2540679" y="6418822"/>
            <a:ext cx="7110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 puerto de red Gigabit + 1 puerto de media ubicado debajo del altavoz</a:t>
            </a:r>
            <a:endParaRPr lang="en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21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6150506"/>
            <a:ext cx="774518" cy="66438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C0E5A3C9-A38F-3E4C-96AD-12A02DF5B342}"/>
              </a:ext>
            </a:extLst>
          </p:cNvPr>
          <p:cNvSpPr/>
          <p:nvPr/>
        </p:nvSpPr>
        <p:spPr>
          <a:xfrm>
            <a:off x="6377108" y="2976348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6C61C3-6EC3-9F46-6B69-34D47C476FB4}"/>
              </a:ext>
            </a:extLst>
          </p:cNvPr>
          <p:cNvSpPr txBox="1"/>
          <p:nvPr/>
        </p:nvSpPr>
        <p:spPr>
          <a:xfrm>
            <a:off x="3525621" y="4944567"/>
            <a:ext cx="1070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Entrada</a:t>
            </a:r>
            <a:b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HDMI </a:t>
            </a:r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E925A047-9BD7-E5E6-01FF-483D058D6F33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0" name="Imagen 11">
            <a:extLst>
              <a:ext uri="{FF2B5EF4-FFF2-40B4-BE49-F238E27FC236}">
                <a16:creationId xmlns:a16="http://schemas.microsoft.com/office/drawing/2014/main" id="{9DCA81E2-5078-3978-B569-94327DEB5C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17F2CF3-198E-ACEA-C250-7FFCEEA3867E}"/>
              </a:ext>
            </a:extLst>
          </p:cNvPr>
          <p:cNvSpPr txBox="1"/>
          <p:nvPr/>
        </p:nvSpPr>
        <p:spPr>
          <a:xfrm>
            <a:off x="4774390" y="4564610"/>
            <a:ext cx="584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3D2E1-6EE7-0206-BBB6-54144F1B7A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10" y="1453715"/>
            <a:ext cx="9803223" cy="335182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B617BE-694E-656D-C046-71260A37CF08}"/>
              </a:ext>
            </a:extLst>
          </p:cNvPr>
          <p:cNvCxnSpPr>
            <a:cxnSpLocks/>
          </p:cNvCxnSpPr>
          <p:nvPr/>
        </p:nvCxnSpPr>
        <p:spPr>
          <a:xfrm flipV="1">
            <a:off x="5074822" y="3599036"/>
            <a:ext cx="0" cy="9323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981B29E-5248-1CD1-1C67-118D9B1473BE}"/>
              </a:ext>
            </a:extLst>
          </p:cNvPr>
          <p:cNvCxnSpPr>
            <a:cxnSpLocks/>
          </p:cNvCxnSpPr>
          <p:nvPr/>
        </p:nvCxnSpPr>
        <p:spPr>
          <a:xfrm flipV="1">
            <a:off x="4060920" y="4079905"/>
            <a:ext cx="0" cy="8359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D307F8-77E2-8099-7378-58BA89CC1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8245" y="5937863"/>
            <a:ext cx="819660" cy="8196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A7440A-7447-494F-B80A-BB18535AC300}"/>
              </a:ext>
            </a:extLst>
          </p:cNvPr>
          <p:cNvSpPr txBox="1"/>
          <p:nvPr/>
        </p:nvSpPr>
        <p:spPr>
          <a:xfrm>
            <a:off x="2540679" y="6418822"/>
            <a:ext cx="7110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 puerto de red Gigabit + 1 puerto de media ubicado debajo del altavoz</a:t>
            </a:r>
            <a:endParaRPr lang="en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3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F41A79-9B4F-D3A2-CFE9-4475185AA3B1}"/>
              </a:ext>
            </a:extLst>
          </p:cNvPr>
          <p:cNvSpPr/>
          <p:nvPr/>
        </p:nvSpPr>
        <p:spPr>
          <a:xfrm>
            <a:off x="5246162" y="1465989"/>
            <a:ext cx="6945838" cy="53920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adroTexto 8">
            <a:extLst>
              <a:ext uri="{FF2B5EF4-FFF2-40B4-BE49-F238E27FC236}">
                <a16:creationId xmlns:a16="http://schemas.microsoft.com/office/drawing/2014/main" id="{6318F7C8-609E-6C4F-B4CB-261EDBCDCE75}"/>
              </a:ext>
            </a:extLst>
          </p:cNvPr>
          <p:cNvSpPr txBox="1"/>
          <p:nvPr/>
        </p:nvSpPr>
        <p:spPr>
          <a:xfrm>
            <a:off x="618719" y="573437"/>
            <a:ext cx="1102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INTEGRACION CON SOLUCIONES GRANDSTREAM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oogle Shape;377;p11">
            <a:extLst>
              <a:ext uri="{FF2B5EF4-FFF2-40B4-BE49-F238E27FC236}">
                <a16:creationId xmlns:a16="http://schemas.microsoft.com/office/drawing/2014/main" id="{567C8855-5946-84C8-E85C-6D2CBE1B7F5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289" y="3687976"/>
            <a:ext cx="1691505" cy="167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A45C42-C4EF-939F-F536-1711AEC89C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712" y="3851876"/>
            <a:ext cx="2407793" cy="14369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EE5FB0-CB21-DE4C-41D7-7954EAE7890E}"/>
              </a:ext>
            </a:extLst>
          </p:cNvPr>
          <p:cNvSpPr txBox="1"/>
          <p:nvPr/>
        </p:nvSpPr>
        <p:spPr>
          <a:xfrm>
            <a:off x="618720" y="5468568"/>
            <a:ext cx="21228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GVC-Series</a:t>
            </a:r>
          </a:p>
          <a:p>
            <a:pPr algn="ctr"/>
            <a:r>
              <a:rPr lang="es-419" sz="1400" dirty="0">
                <a:solidFill>
                  <a:srgbClr val="2952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Extienda el audio hacia/desde cualquier dispositivo de la serie GVC para crear una experiencia inmersiva</a:t>
            </a:r>
            <a:endParaRPr lang="en" sz="1400" dirty="0">
              <a:solidFill>
                <a:srgbClr val="295288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92952-2952-DBB6-7496-816FC05A287B}"/>
              </a:ext>
            </a:extLst>
          </p:cNvPr>
          <p:cNvSpPr txBox="1"/>
          <p:nvPr/>
        </p:nvSpPr>
        <p:spPr>
          <a:xfrm>
            <a:off x="3494834" y="5417182"/>
            <a:ext cx="21228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GMD1208</a:t>
            </a:r>
          </a:p>
          <a:p>
            <a:pPr algn="ctr"/>
            <a:r>
              <a:rPr lang="es-419" sz="1400" dirty="0">
                <a:solidFill>
                  <a:srgbClr val="2952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Combínelo con hasta 2 micrófonos GMD1208 para extender la cobertura de audio hasta 20m</a:t>
            </a:r>
            <a:endParaRPr lang="en" sz="1400" dirty="0">
              <a:solidFill>
                <a:srgbClr val="295288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98336B-69DE-F27D-2E01-B8E41A9B2245}"/>
              </a:ext>
            </a:extLst>
          </p:cNvPr>
          <p:cNvSpPr txBox="1"/>
          <p:nvPr/>
        </p:nvSpPr>
        <p:spPr>
          <a:xfrm>
            <a:off x="6175053" y="5445004"/>
            <a:ext cx="2544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GWN-Series</a:t>
            </a:r>
          </a:p>
          <a:p>
            <a:pPr algn="ctr"/>
            <a:r>
              <a:rPr lang="es-419" sz="1400" dirty="0">
                <a:solidFill>
                  <a:srgbClr val="2952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Conecte fácilmente el GAC2570 al Wi-Fi en la oficina, en casa o de camino a una conferencia desde cualquier lugar</a:t>
            </a:r>
            <a:endParaRPr lang="en" sz="1400" dirty="0">
              <a:solidFill>
                <a:srgbClr val="295288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577140-5DE4-1DAE-9A18-46D524E1CCEE}"/>
              </a:ext>
            </a:extLst>
          </p:cNvPr>
          <p:cNvSpPr txBox="1"/>
          <p:nvPr/>
        </p:nvSpPr>
        <p:spPr>
          <a:xfrm>
            <a:off x="9519167" y="5439815"/>
            <a:ext cx="21228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UCM6300 Series</a:t>
            </a:r>
          </a:p>
          <a:p>
            <a:pPr algn="ctr"/>
            <a:r>
              <a:rPr lang="es-419" sz="1400" dirty="0">
                <a:solidFill>
                  <a:srgbClr val="2952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Integre el GAC2570 con su solución UC para comunicarse con otros dispositivos y realizar reuniones.</a:t>
            </a:r>
            <a:endParaRPr lang="en" sz="1400" dirty="0">
              <a:solidFill>
                <a:srgbClr val="295288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75991A-C442-21D5-CBA2-3B9E34138350}"/>
              </a:ext>
            </a:extLst>
          </p:cNvPr>
          <p:cNvCxnSpPr>
            <a:cxnSpLocks/>
          </p:cNvCxnSpPr>
          <p:nvPr/>
        </p:nvCxnSpPr>
        <p:spPr>
          <a:xfrm flipH="1">
            <a:off x="1781315" y="2354587"/>
            <a:ext cx="2520159" cy="747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8EC6BC-846F-F065-B81E-0DE7C4D500F0}"/>
              </a:ext>
            </a:extLst>
          </p:cNvPr>
          <p:cNvCxnSpPr>
            <a:cxnSpLocks/>
          </p:cNvCxnSpPr>
          <p:nvPr/>
        </p:nvCxnSpPr>
        <p:spPr>
          <a:xfrm flipH="1">
            <a:off x="4607498" y="3204894"/>
            <a:ext cx="408255" cy="483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052EA3-EAD0-0CEF-6FEA-EA166CAD5901}"/>
              </a:ext>
            </a:extLst>
          </p:cNvPr>
          <p:cNvCxnSpPr>
            <a:cxnSpLocks/>
          </p:cNvCxnSpPr>
          <p:nvPr/>
        </p:nvCxnSpPr>
        <p:spPr>
          <a:xfrm>
            <a:off x="7222670" y="2354587"/>
            <a:ext cx="2544028" cy="815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AFDCED-D0FC-E5B0-B756-90F648DD1131}"/>
              </a:ext>
            </a:extLst>
          </p:cNvPr>
          <p:cNvCxnSpPr/>
          <p:nvPr/>
        </p:nvCxnSpPr>
        <p:spPr>
          <a:xfrm>
            <a:off x="6821633" y="3163406"/>
            <a:ext cx="401037" cy="484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A36D2EA-151D-9FCC-C5E4-CDE85D0662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167" y="1557156"/>
            <a:ext cx="3927167" cy="1786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B1614B-3B1C-506F-72A6-67704423ED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831" y="3352879"/>
            <a:ext cx="5012870" cy="2759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5796E0-8C4C-4380-694D-84D60EE523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019" y="4238020"/>
            <a:ext cx="1022549" cy="102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90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digital de una ciudad en la noche&#10;&#10;Descripción generada automáticamente">
            <a:extLst>
              <a:ext uri="{FF2B5EF4-FFF2-40B4-BE49-F238E27FC236}">
                <a16:creationId xmlns:a16="http://schemas.microsoft.com/office/drawing/2014/main" id="{6C51DAC8-3ABD-D2EA-84C6-358E45179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393B8D9-09F6-8B01-CA5A-EBC5B7E69147}"/>
              </a:ext>
            </a:extLst>
          </p:cNvPr>
          <p:cNvSpPr/>
          <p:nvPr/>
        </p:nvSpPr>
        <p:spPr>
          <a:xfrm>
            <a:off x="5816367" y="-94376"/>
            <a:ext cx="6375633" cy="7046752"/>
          </a:xfrm>
          <a:prstGeom prst="rect">
            <a:avLst/>
          </a:prstGeom>
          <a:solidFill>
            <a:schemeClr val="accent1">
              <a:alpha val="54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1245E7-8D0C-D9AB-817F-C8BF4F9A5C4B}"/>
              </a:ext>
            </a:extLst>
          </p:cNvPr>
          <p:cNvSpPr txBox="1"/>
          <p:nvPr/>
        </p:nvSpPr>
        <p:spPr>
          <a:xfrm>
            <a:off x="6658055" y="383678"/>
            <a:ext cx="6627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Síguenos en nuestras</a:t>
            </a:r>
          </a:p>
          <a:p>
            <a:r>
              <a:rPr lang="es-MX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redes sociales</a:t>
            </a:r>
          </a:p>
        </p:txBody>
      </p:sp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4B4EAE46-CF71-E304-C3DE-8FC1DE688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51" y="5157470"/>
            <a:ext cx="850516" cy="851303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633E971B-8B68-35B0-3E6C-295B90C69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55" y="2236173"/>
            <a:ext cx="796751" cy="796751"/>
          </a:xfrm>
          <a:prstGeom prst="rect">
            <a:avLst/>
          </a:prstGeom>
        </p:spPr>
      </p:pic>
      <p:pic>
        <p:nvPicPr>
          <p:cNvPr id="16" name="Imagen 15" descr="Logotipo, Icono&#10;&#10;Descripción generada automáticamente">
            <a:extLst>
              <a:ext uri="{FF2B5EF4-FFF2-40B4-BE49-F238E27FC236}">
                <a16:creationId xmlns:a16="http://schemas.microsoft.com/office/drawing/2014/main" id="{90DFF699-1368-D122-0A19-602728DEC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55" y="3656641"/>
            <a:ext cx="877112" cy="87711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28C581E-995A-E9D9-7310-B81AF56B8748}"/>
              </a:ext>
            </a:extLst>
          </p:cNvPr>
          <p:cNvSpPr txBox="1"/>
          <p:nvPr/>
        </p:nvSpPr>
        <p:spPr>
          <a:xfrm>
            <a:off x="7987719" y="3841255"/>
            <a:ext cx="66273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i="0" dirty="0">
                <a:solidFill>
                  <a:srgbClr val="E7E9EA"/>
                </a:solidFill>
                <a:effectLst/>
                <a:latin typeface="TwitterChirp"/>
              </a:rPr>
              <a:t>Grandstream LATAM</a:t>
            </a:r>
          </a:p>
          <a:p>
            <a:br>
              <a:rPr lang="es-MX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s-MX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E6F597D-A61A-539A-FA5F-7128A08AE63D}"/>
              </a:ext>
            </a:extLst>
          </p:cNvPr>
          <p:cNvSpPr txBox="1"/>
          <p:nvPr/>
        </p:nvSpPr>
        <p:spPr>
          <a:xfrm>
            <a:off x="8007067" y="5264844"/>
            <a:ext cx="66273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effectLst/>
              </a:rPr>
              <a:t>Grandstream Networks</a:t>
            </a:r>
          </a:p>
          <a:p>
            <a:r>
              <a:rPr lang="es-MX" sz="2800" dirty="0" err="1">
                <a:solidFill>
                  <a:schemeClr val="bg1"/>
                </a:solidFill>
                <a:effectLst/>
              </a:rPr>
              <a:t>Latin</a:t>
            </a:r>
            <a:r>
              <a:rPr lang="es-MX" sz="2800" dirty="0">
                <a:solidFill>
                  <a:schemeClr val="bg1"/>
                </a:solidFill>
                <a:effectLst/>
              </a:rPr>
              <a:t> </a:t>
            </a:r>
            <a:r>
              <a:rPr lang="es-MX" sz="2800" dirty="0" err="1">
                <a:solidFill>
                  <a:schemeClr val="bg1"/>
                </a:solidFill>
                <a:effectLst/>
              </a:rPr>
              <a:t>America</a:t>
            </a:r>
            <a:endParaRPr lang="es-MX" sz="2800" dirty="0">
              <a:solidFill>
                <a:schemeClr val="bg1"/>
              </a:solidFill>
              <a:effectLst/>
            </a:endParaRPr>
          </a:p>
          <a:p>
            <a:br>
              <a:rPr lang="es-MX" sz="2800" dirty="0"/>
            </a:br>
            <a:br>
              <a:rPr lang="es-MX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s-MX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2D1E3A8-A439-72D1-B416-74631A96D8AD}"/>
              </a:ext>
            </a:extLst>
          </p:cNvPr>
          <p:cNvSpPr txBox="1"/>
          <p:nvPr/>
        </p:nvSpPr>
        <p:spPr>
          <a:xfrm>
            <a:off x="8007067" y="2124243"/>
            <a:ext cx="66273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effectLst/>
              </a:rPr>
              <a:t>Grandstream Networks</a:t>
            </a:r>
          </a:p>
          <a:p>
            <a:r>
              <a:rPr lang="es-MX" sz="2800" dirty="0" err="1">
                <a:solidFill>
                  <a:schemeClr val="bg1"/>
                </a:solidFill>
                <a:effectLst/>
              </a:rPr>
              <a:t>Latin</a:t>
            </a:r>
            <a:r>
              <a:rPr lang="es-MX" sz="2800" dirty="0">
                <a:solidFill>
                  <a:schemeClr val="bg1"/>
                </a:solidFill>
                <a:effectLst/>
              </a:rPr>
              <a:t> </a:t>
            </a:r>
            <a:r>
              <a:rPr lang="es-MX" sz="2800" dirty="0" err="1">
                <a:solidFill>
                  <a:schemeClr val="bg1"/>
                </a:solidFill>
                <a:effectLst/>
              </a:rPr>
              <a:t>America</a:t>
            </a:r>
            <a:endParaRPr lang="es-MX" sz="2800" dirty="0">
              <a:solidFill>
                <a:schemeClr val="bg1"/>
              </a:solidFill>
              <a:effectLst/>
            </a:endParaRPr>
          </a:p>
          <a:p>
            <a:br>
              <a:rPr lang="es-MX" sz="2800" dirty="0"/>
            </a:br>
            <a:br>
              <a:rPr lang="es-MX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s-MX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46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795F44A-3B3D-4C4B-AEBC-F316D4936293}"/>
              </a:ext>
            </a:extLst>
          </p:cNvPr>
          <p:cNvSpPr txBox="1"/>
          <p:nvPr/>
        </p:nvSpPr>
        <p:spPr>
          <a:xfrm>
            <a:off x="2881829" y="1649607"/>
            <a:ext cx="8415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8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¡Gracias!</a:t>
            </a:r>
            <a:endParaRPr lang="en" sz="8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CA943D-4268-4B49-9EB8-57B7CB2993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90" y="4302833"/>
            <a:ext cx="7760354" cy="112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riangle 54">
            <a:extLst>
              <a:ext uri="{FF2B5EF4-FFF2-40B4-BE49-F238E27FC236}">
                <a16:creationId xmlns:a16="http://schemas.microsoft.com/office/drawing/2014/main" id="{F9B5FDEA-015E-6A5C-048B-D3AD3414137C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56" name="Imagen 11">
            <a:extLst>
              <a:ext uri="{FF2B5EF4-FFF2-40B4-BE49-F238E27FC236}">
                <a16:creationId xmlns:a16="http://schemas.microsoft.com/office/drawing/2014/main" id="{5D9C399C-CEC0-957A-060B-775CC0D1F6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pic>
        <p:nvPicPr>
          <p:cNvPr id="34" name="Imagen 10">
            <a:extLst>
              <a:ext uri="{FF2B5EF4-FFF2-40B4-BE49-F238E27FC236}">
                <a16:creationId xmlns:a16="http://schemas.microsoft.com/office/drawing/2014/main" id="{D4664D52-E883-411F-0676-3AD1935CED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34795" y="3716162"/>
            <a:ext cx="3373464" cy="1837841"/>
          </a:xfrm>
          <a:prstGeom prst="rect">
            <a:avLst/>
          </a:prstGeom>
        </p:spPr>
      </p:pic>
      <p:pic>
        <p:nvPicPr>
          <p:cNvPr id="35" name="Imagen 11">
            <a:extLst>
              <a:ext uri="{FF2B5EF4-FFF2-40B4-BE49-F238E27FC236}">
                <a16:creationId xmlns:a16="http://schemas.microsoft.com/office/drawing/2014/main" id="{B151B94B-3608-9C85-E2D6-9CFCAEF140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5551" y="4906949"/>
            <a:ext cx="774518" cy="664380"/>
          </a:xfrm>
          <a:prstGeom prst="rect">
            <a:avLst/>
          </a:prstGeom>
        </p:spPr>
      </p:pic>
      <p:sp>
        <p:nvSpPr>
          <p:cNvPr id="36" name="Triangle 35">
            <a:extLst>
              <a:ext uri="{FF2B5EF4-FFF2-40B4-BE49-F238E27FC236}">
                <a16:creationId xmlns:a16="http://schemas.microsoft.com/office/drawing/2014/main" id="{89357D68-D382-CFA1-ACB2-9768856E2B00}"/>
              </a:ext>
            </a:extLst>
          </p:cNvPr>
          <p:cNvSpPr/>
          <p:nvPr/>
        </p:nvSpPr>
        <p:spPr>
          <a:xfrm>
            <a:off x="6377108" y="2975675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7" name="CuadroTexto 8">
            <a:extLst>
              <a:ext uri="{FF2B5EF4-FFF2-40B4-BE49-F238E27FC236}">
                <a16:creationId xmlns:a16="http://schemas.microsoft.com/office/drawing/2014/main" id="{BD1F3E41-D70D-58E8-C67E-232B65BDA810}"/>
              </a:ext>
            </a:extLst>
          </p:cNvPr>
          <p:cNvSpPr txBox="1"/>
          <p:nvPr/>
        </p:nvSpPr>
        <p:spPr>
          <a:xfrm>
            <a:off x="804553" y="441286"/>
            <a:ext cx="111205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3200" b="1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Teléfono Empresarial para conferencias GAC2570</a:t>
            </a:r>
          </a:p>
          <a:p>
            <a:pPr algn="r"/>
            <a:r>
              <a:rPr lang="es-419" sz="20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características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6D20B7-11FA-2D41-C089-13E59C5207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401" y="4779402"/>
            <a:ext cx="960572" cy="7132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F3D2E2-B886-4749-DFD3-37A8C7E20F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177" y="4630372"/>
            <a:ext cx="1051646" cy="10569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557BD4-8A98-DCB4-3BE8-54E9B93EC88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14" y="4432388"/>
            <a:ext cx="1182647" cy="15304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9675EDC-F58A-0B01-4B8A-6DBCC4B9E79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674" y="4635082"/>
            <a:ext cx="887363" cy="114835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40F4CB6-2B7B-E091-EB42-7203FBF032AE}"/>
              </a:ext>
            </a:extLst>
          </p:cNvPr>
          <p:cNvSpPr txBox="1"/>
          <p:nvPr/>
        </p:nvSpPr>
        <p:spPr>
          <a:xfrm>
            <a:off x="165474" y="5687304"/>
            <a:ext cx="153352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Altavoz HD Full dúplex, AEC, micrófono con beamforming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13C5A1-54DC-9D21-5C5C-0C2194A2F378}"/>
              </a:ext>
            </a:extLst>
          </p:cNvPr>
          <p:cNvSpPr txBox="1"/>
          <p:nvPr/>
        </p:nvSpPr>
        <p:spPr>
          <a:xfrm>
            <a:off x="1922068" y="5687303"/>
            <a:ext cx="15335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12 micrófonos </a:t>
            </a:r>
          </a:p>
          <a:p>
            <a:pPr algn="ctr"/>
            <a:r>
              <a:rPr lang="es-419" sz="1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omnidireccional, de hasta 5m de captación de audio</a:t>
            </a: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DC1494-1E61-73B3-E386-DA28ED33CE88}"/>
              </a:ext>
            </a:extLst>
          </p:cNvPr>
          <p:cNvSpPr txBox="1"/>
          <p:nvPr/>
        </p:nvSpPr>
        <p:spPr>
          <a:xfrm>
            <a:off x="3618925" y="5692263"/>
            <a:ext cx="1533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6 dual banda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457A13-E722-DE2A-35CC-5BE9256813A6}"/>
              </a:ext>
            </a:extLst>
          </p:cNvPr>
          <p:cNvSpPr txBox="1"/>
          <p:nvPr/>
        </p:nvSpPr>
        <p:spPr>
          <a:xfrm>
            <a:off x="5412238" y="5687303"/>
            <a:ext cx="153352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Bluetooth 5.0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419C1BA-F653-665E-E7BF-4DAC985457DB}"/>
              </a:ext>
            </a:extLst>
          </p:cNvPr>
          <p:cNvSpPr txBox="1"/>
          <p:nvPr/>
        </p:nvSpPr>
        <p:spPr>
          <a:xfrm>
            <a:off x="7178832" y="5687303"/>
            <a:ext cx="15335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Batería recargable integrada con hasta 4 horas en conversación</a:t>
            </a: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240E27-40A6-E256-89AC-A79D60207551}"/>
              </a:ext>
            </a:extLst>
          </p:cNvPr>
          <p:cNvSpPr txBox="1"/>
          <p:nvPr/>
        </p:nvSpPr>
        <p:spPr>
          <a:xfrm>
            <a:off x="8798477" y="5706413"/>
            <a:ext cx="15335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Conferencia de hasta 12 participantes</a:t>
            </a: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14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14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14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02AABD-9547-B225-5ECE-06BE9A404548}"/>
              </a:ext>
            </a:extLst>
          </p:cNvPr>
          <p:cNvSpPr txBox="1"/>
          <p:nvPr/>
        </p:nvSpPr>
        <p:spPr>
          <a:xfrm>
            <a:off x="10521527" y="5687303"/>
            <a:ext cx="1533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Certificado</a:t>
            </a:r>
          </a:p>
          <a:p>
            <a:pPr algn="ctr"/>
            <a:r>
              <a:rPr lang="es-419" sz="1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Zoom Rooms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419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E010EED-2783-51BD-949D-27784CD9082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492" y="1524786"/>
            <a:ext cx="6475015" cy="294512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62DE26C-30ED-282E-3FC7-A07787C3ED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2910" y="4847426"/>
            <a:ext cx="828859" cy="82885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39BFE7B-D409-FB9F-414B-C4D6DC0FB1B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027" y="4725489"/>
            <a:ext cx="852537" cy="87863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89371E1-6D53-9E33-B98E-724BBD06CA7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999" y="4607236"/>
            <a:ext cx="828860" cy="9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30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10">
            <a:extLst>
              <a:ext uri="{FF2B5EF4-FFF2-40B4-BE49-F238E27FC236}">
                <a16:creationId xmlns:a16="http://schemas.microsoft.com/office/drawing/2014/main" id="{D4664D52-E883-411F-0676-3AD1935CED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34795" y="3716162"/>
            <a:ext cx="3373464" cy="1837841"/>
          </a:xfrm>
          <a:prstGeom prst="rect">
            <a:avLst/>
          </a:prstGeom>
        </p:spPr>
      </p:pic>
      <p:sp>
        <p:nvSpPr>
          <p:cNvPr id="36" name="Triangle 35">
            <a:extLst>
              <a:ext uri="{FF2B5EF4-FFF2-40B4-BE49-F238E27FC236}">
                <a16:creationId xmlns:a16="http://schemas.microsoft.com/office/drawing/2014/main" id="{89357D68-D382-CFA1-ACB2-9768856E2B00}"/>
              </a:ext>
            </a:extLst>
          </p:cNvPr>
          <p:cNvSpPr/>
          <p:nvPr/>
        </p:nvSpPr>
        <p:spPr>
          <a:xfrm>
            <a:off x="6377108" y="2975675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5" name="Triangle 54">
            <a:extLst>
              <a:ext uri="{FF2B5EF4-FFF2-40B4-BE49-F238E27FC236}">
                <a16:creationId xmlns:a16="http://schemas.microsoft.com/office/drawing/2014/main" id="{F9B5FDEA-015E-6A5C-048B-D3AD3414137C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6" name="Imagen 11">
            <a:extLst>
              <a:ext uri="{FF2B5EF4-FFF2-40B4-BE49-F238E27FC236}">
                <a16:creationId xmlns:a16="http://schemas.microsoft.com/office/drawing/2014/main" id="{5D9C399C-CEC0-957A-060B-775CC0D1F6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A30DBA92-AE32-3438-5298-D76E710D4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34795" y="3716162"/>
            <a:ext cx="3373464" cy="1837841"/>
          </a:xfrm>
          <a:prstGeom prst="rect">
            <a:avLst/>
          </a:prstGeom>
        </p:spPr>
      </p:pic>
      <p:pic>
        <p:nvPicPr>
          <p:cNvPr id="3" name="Imagen 11">
            <a:extLst>
              <a:ext uri="{FF2B5EF4-FFF2-40B4-BE49-F238E27FC236}">
                <a16:creationId xmlns:a16="http://schemas.microsoft.com/office/drawing/2014/main" id="{0DC34DDF-260A-F66A-492E-D914F72E4C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5551" y="4678349"/>
            <a:ext cx="774518" cy="664380"/>
          </a:xfrm>
          <a:prstGeom prst="rect">
            <a:avLst/>
          </a:prstGeom>
        </p:spPr>
      </p:pic>
      <p:sp>
        <p:nvSpPr>
          <p:cNvPr id="4" name="Triangle 3">
            <a:extLst>
              <a:ext uri="{FF2B5EF4-FFF2-40B4-BE49-F238E27FC236}">
                <a16:creationId xmlns:a16="http://schemas.microsoft.com/office/drawing/2014/main" id="{60FE307F-35E9-D5C5-2363-DBE75C76556A}"/>
              </a:ext>
            </a:extLst>
          </p:cNvPr>
          <p:cNvSpPr/>
          <p:nvPr/>
        </p:nvSpPr>
        <p:spPr>
          <a:xfrm>
            <a:off x="6377108" y="2975675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7614A-3540-0F54-530C-19C4590FBAED}"/>
              </a:ext>
            </a:extLst>
          </p:cNvPr>
          <p:cNvSpPr txBox="1"/>
          <p:nvPr/>
        </p:nvSpPr>
        <p:spPr>
          <a:xfrm>
            <a:off x="823969" y="3516107"/>
            <a:ext cx="2689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Salas de conferencias</a:t>
            </a:r>
            <a:endParaRPr lang="en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20A65-BA1C-8A0E-1668-BA03F2C10561}"/>
              </a:ext>
            </a:extLst>
          </p:cNvPr>
          <p:cNvSpPr txBox="1"/>
          <p:nvPr/>
        </p:nvSpPr>
        <p:spPr>
          <a:xfrm>
            <a:off x="4386465" y="3506032"/>
            <a:ext cx="3419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Sala de reuniones</a:t>
            </a:r>
            <a:endParaRPr lang="en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FE2B2-E30F-1E12-B20E-E416381C6989}"/>
              </a:ext>
            </a:extLst>
          </p:cNvPr>
          <p:cNvSpPr txBox="1"/>
          <p:nvPr/>
        </p:nvSpPr>
        <p:spPr>
          <a:xfrm>
            <a:off x="8566087" y="3544418"/>
            <a:ext cx="2801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Oficinas Abiertas</a:t>
            </a:r>
            <a:endParaRPr lang="en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CuadroTexto 8">
            <a:extLst>
              <a:ext uri="{FF2B5EF4-FFF2-40B4-BE49-F238E27FC236}">
                <a16:creationId xmlns:a16="http://schemas.microsoft.com/office/drawing/2014/main" id="{DE66BC96-5729-FCED-FF9E-385B95A40374}"/>
              </a:ext>
            </a:extLst>
          </p:cNvPr>
          <p:cNvSpPr txBox="1"/>
          <p:nvPr/>
        </p:nvSpPr>
        <p:spPr>
          <a:xfrm>
            <a:off x="618720" y="573437"/>
            <a:ext cx="11120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GAC2570 ESCENARIO DE IMPLEMENTACION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C5C46-F2CF-D454-9545-B02D51C881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487" y="1540142"/>
            <a:ext cx="2689412" cy="1756524"/>
          </a:xfrm>
          <a:prstGeom prst="rect">
            <a:avLst/>
          </a:prstGeom>
          <a:ln w="114300">
            <a:solidFill>
              <a:srgbClr val="46A7C9"/>
            </a:solidFill>
          </a:ln>
          <a:effectLst>
            <a:outerShdw blurRad="50800" dist="38100" dir="2700000" sx="102158" sy="102158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46304-FA21-F763-EFDA-2F79B5AA21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295" y="1548317"/>
            <a:ext cx="2689412" cy="1759953"/>
          </a:xfrm>
          <a:prstGeom prst="rect">
            <a:avLst/>
          </a:prstGeom>
          <a:ln w="114300">
            <a:solidFill>
              <a:srgbClr val="46A7C9"/>
            </a:solidFill>
          </a:ln>
          <a:effectLst>
            <a:outerShdw blurRad="50800" dist="38100" dir="2700000" sx="102158" sy="102158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11604F-84A6-4F21-89AA-3F2E3FF368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5761" y="1564552"/>
            <a:ext cx="2641752" cy="1759953"/>
          </a:xfrm>
          <a:prstGeom prst="rect">
            <a:avLst/>
          </a:prstGeom>
          <a:ln w="114300">
            <a:solidFill>
              <a:srgbClr val="46A7C9"/>
            </a:solidFill>
          </a:ln>
          <a:effectLst>
            <a:outerShdw blurRad="50800" dist="38100" dir="2700000" sx="102158" sy="102158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73D292-051E-1EF6-4110-1FB8B5001363}"/>
              </a:ext>
            </a:extLst>
          </p:cNvPr>
          <p:cNvSpPr txBox="1"/>
          <p:nvPr/>
        </p:nvSpPr>
        <p:spPr>
          <a:xfrm>
            <a:off x="675567" y="6190304"/>
            <a:ext cx="297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Salas de Entrenamiento</a:t>
            </a:r>
            <a:endParaRPr lang="en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D360B9-E48A-DF72-9FC6-9193DCBF1B5C}"/>
              </a:ext>
            </a:extLst>
          </p:cNvPr>
          <p:cNvSpPr txBox="1"/>
          <p:nvPr/>
        </p:nvSpPr>
        <p:spPr>
          <a:xfrm>
            <a:off x="4744958" y="6192406"/>
            <a:ext cx="2689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Salas de juntas directiva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C492FB-373D-F2B5-D727-26695583398E}"/>
              </a:ext>
            </a:extLst>
          </p:cNvPr>
          <p:cNvSpPr txBox="1"/>
          <p:nvPr/>
        </p:nvSpPr>
        <p:spPr>
          <a:xfrm>
            <a:off x="8566087" y="6190304"/>
            <a:ext cx="2914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Salón de clases</a:t>
            </a:r>
            <a:endParaRPr lang="en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8FC5A0-373F-068F-C50C-D24A8C45F40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5" y="4115327"/>
            <a:ext cx="2528376" cy="1814311"/>
          </a:xfrm>
          <a:prstGeom prst="rect">
            <a:avLst/>
          </a:prstGeom>
          <a:ln w="114300">
            <a:solidFill>
              <a:srgbClr val="46A7C9"/>
            </a:solidFill>
          </a:ln>
          <a:effectLst>
            <a:outerShdw blurRad="50800" dist="38100" dir="2700000" sx="102158" sy="102158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182BDC-FC6A-2A1E-8534-82AB765D791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642" y="4079796"/>
            <a:ext cx="2830044" cy="1849842"/>
          </a:xfrm>
          <a:prstGeom prst="rect">
            <a:avLst/>
          </a:prstGeom>
          <a:ln w="114300">
            <a:solidFill>
              <a:srgbClr val="46A7C9"/>
            </a:solidFill>
          </a:ln>
          <a:effectLst>
            <a:outerShdw blurRad="50800" dist="38100" dir="2700000" sx="102158" sy="102158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F35D54-12C1-FAB1-C08A-687903668CB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5761" y="4110071"/>
            <a:ext cx="2689412" cy="1885818"/>
          </a:xfrm>
          <a:prstGeom prst="rect">
            <a:avLst/>
          </a:prstGeom>
          <a:ln w="114300">
            <a:solidFill>
              <a:srgbClr val="46A7C9"/>
            </a:solidFill>
          </a:ln>
          <a:effectLst>
            <a:outerShdw blurRad="50800" dist="38100" dir="2700000" sx="102158" sy="102158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69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0" name="CuadroTexto 8">
            <a:extLst>
              <a:ext uri="{FF2B5EF4-FFF2-40B4-BE49-F238E27FC236}">
                <a16:creationId xmlns:a16="http://schemas.microsoft.com/office/drawing/2014/main" id="{1CBC5D56-9F8D-2A45-AE7E-0CA43DFE7B32}"/>
              </a:ext>
            </a:extLst>
          </p:cNvPr>
          <p:cNvSpPr txBox="1"/>
          <p:nvPr/>
        </p:nvSpPr>
        <p:spPr>
          <a:xfrm>
            <a:off x="618720" y="573437"/>
            <a:ext cx="81998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GAC2570</a:t>
            </a:r>
          </a:p>
          <a:p>
            <a:r>
              <a:rPr lang="es-419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Teléfono Empresarial para conferencias</a:t>
            </a:r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BB3E7C96-6BA2-0F90-BAA4-B8266691D859}"/>
              </a:ext>
            </a:extLst>
          </p:cNvPr>
          <p:cNvSpPr txBox="1"/>
          <p:nvPr/>
        </p:nvSpPr>
        <p:spPr>
          <a:xfrm>
            <a:off x="5910943" y="1607819"/>
            <a:ext cx="62810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419" sz="16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Altavoz HD </a:t>
            </a:r>
            <a: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full-</a:t>
            </a:r>
            <a:r>
              <a:rPr lang="es-419" sz="16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duplex</a:t>
            </a:r>
            <a: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con cámara acústica HD</a:t>
            </a:r>
            <a:b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Tecnología avanzada de </a:t>
            </a:r>
            <a:r>
              <a:rPr lang="es-419" sz="16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cancelación de eco </a:t>
            </a:r>
            <a: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 </a:t>
            </a:r>
            <a:r>
              <a:rPr lang="en-US" sz="16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beamforming </a:t>
            </a:r>
            <a: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micrófono</a:t>
            </a:r>
            <a:b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419" sz="16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12 micrófonos omnidireccionales </a:t>
            </a:r>
            <a: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 diseño de matriz de micrófonos multicanal (MMAD)</a:t>
            </a:r>
            <a:b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Distancia de captación de voz de</a:t>
            </a:r>
            <a:r>
              <a:rPr lang="es-419" sz="16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5 m</a:t>
            </a:r>
            <a:br>
              <a:rPr lang="es-419" sz="16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US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" sz="16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Bluetooth 5.0 </a:t>
            </a:r>
            <a: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Integrado</a:t>
            </a:r>
            <a:endParaRPr lang="en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" sz="16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Wi-Fi 6 </a:t>
            </a:r>
            <a: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doble banda</a:t>
            </a:r>
            <a:endParaRPr lang="en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419" sz="16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Batería recargable </a:t>
            </a:r>
            <a: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incorporada con 4 horas de tiempo de conversación</a:t>
            </a:r>
            <a:b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419" sz="16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Conferencia integrada de </a:t>
            </a:r>
            <a:r>
              <a:rPr lang="es-419" sz="16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12  participantes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" sz="16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Android 10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n-US" sz="16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20789-21BF-D6DB-546D-15DAD7264A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80" y="2321616"/>
            <a:ext cx="5443491" cy="3006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8DAE79-007A-4824-554E-6F95300083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251" y="5982346"/>
            <a:ext cx="2124896" cy="43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37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19B47F-37DB-AA42-9DB2-751617985BB9}"/>
              </a:ext>
            </a:extLst>
          </p:cNvPr>
          <p:cNvSpPr/>
          <p:nvPr/>
        </p:nvSpPr>
        <p:spPr>
          <a:xfrm>
            <a:off x="5277600" y="1695646"/>
            <a:ext cx="61722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Altavoz Full </a:t>
            </a:r>
            <a:r>
              <a:rPr lang="es-419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Duplex</a:t>
            </a: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con cámara acústica HD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Altavoz de alta fidelidad de 10 vatios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Cancelación de eco avanzada (AEC)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Tecnología de matriz de micrófono con </a:t>
            </a:r>
            <a:r>
              <a:rPr lang="es-419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beamforming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12 micrófonos omnidireccionales con MMAD (diseño de matriz de micrófonos multicanal)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Distancia de captación de 5 metros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Combínelo con hasta 2 micrófonos GMD1208 para extender el alcance del audio hasta 20 metros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1CBC5D56-9F8D-2A45-AE7E-0CA43DFE7B32}"/>
              </a:ext>
            </a:extLst>
          </p:cNvPr>
          <p:cNvSpPr txBox="1"/>
          <p:nvPr/>
        </p:nvSpPr>
        <p:spPr>
          <a:xfrm>
            <a:off x="618720" y="573437"/>
            <a:ext cx="9317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CONFERENCIAS DE AUDIOS DE ALTA CALIDAD</a:t>
            </a:r>
            <a:endParaRPr lang="en" sz="3200" b="1" dirty="0">
              <a:solidFill>
                <a:srgbClr val="46A7C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" sz="20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GAC2570</a:t>
            </a:r>
            <a:endParaRPr lang="es-ES_tradnl" sz="2000" dirty="0">
              <a:solidFill>
                <a:srgbClr val="295288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D0CB24-0BBE-8F83-4263-C21BE9FA2B35}"/>
              </a:ext>
            </a:extLst>
          </p:cNvPr>
          <p:cNvSpPr/>
          <p:nvPr/>
        </p:nvSpPr>
        <p:spPr>
          <a:xfrm>
            <a:off x="618720" y="1927577"/>
            <a:ext cx="4054769" cy="4054769"/>
          </a:xfrm>
          <a:prstGeom prst="ellipse">
            <a:avLst/>
          </a:prstGeom>
          <a:solidFill>
            <a:srgbClr val="46A7C9"/>
          </a:solidFill>
          <a:ln w="107950">
            <a:solidFill>
              <a:srgbClr val="295288"/>
            </a:solidFill>
          </a:ln>
          <a:effectLst>
            <a:outerShdw blurRad="50800" dist="84773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7710F-3C38-37DE-471E-F69CBED01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0" y="2808514"/>
            <a:ext cx="2361039" cy="2372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2973E-9579-B839-271D-6AF07E0DAC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508" y="2808514"/>
            <a:ext cx="2144981" cy="27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7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19B47F-37DB-AA42-9DB2-751617985BB9}"/>
              </a:ext>
            </a:extLst>
          </p:cNvPr>
          <p:cNvSpPr/>
          <p:nvPr/>
        </p:nvSpPr>
        <p:spPr>
          <a:xfrm>
            <a:off x="5546406" y="2662298"/>
            <a:ext cx="61722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sistema operativo Android (versión 10)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Acceso completo a millones de aplicaciones en Google Play Store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SDK y API disponibles para el desarrollo de aplicaciones Android personalizadas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Proporciona infinitas opciones y soluciones de implementación.</a:t>
            </a:r>
            <a:endParaRPr lang="en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1CBC5D56-9F8D-2A45-AE7E-0CA43DFE7B32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ANDROID 10</a:t>
            </a:r>
          </a:p>
          <a:p>
            <a:r>
              <a:rPr lang="en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GAC2570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D0CB24-0BBE-8F83-4263-C21BE9FA2B35}"/>
              </a:ext>
            </a:extLst>
          </p:cNvPr>
          <p:cNvSpPr/>
          <p:nvPr/>
        </p:nvSpPr>
        <p:spPr>
          <a:xfrm>
            <a:off x="618720" y="1927577"/>
            <a:ext cx="4054769" cy="4054769"/>
          </a:xfrm>
          <a:prstGeom prst="ellipse">
            <a:avLst/>
          </a:prstGeom>
          <a:solidFill>
            <a:srgbClr val="295288"/>
          </a:solidFill>
          <a:ln w="107950">
            <a:solidFill>
              <a:srgbClr val="46A7C9"/>
            </a:solidFill>
          </a:ln>
          <a:effectLst>
            <a:outerShdw blurRad="50800" dist="84773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04971-5835-0388-A658-8EBE37061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79" y="2152936"/>
            <a:ext cx="3604049" cy="36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06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19B47F-37DB-AA42-9DB2-751617985BB9}"/>
              </a:ext>
            </a:extLst>
          </p:cNvPr>
          <p:cNvSpPr/>
          <p:nvPr/>
        </p:nvSpPr>
        <p:spPr>
          <a:xfrm>
            <a:off x="5546406" y="2662298"/>
            <a:ext cx="61722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Compatibilidad integrada con Wi-Fi 6 de doble banda para implementaciones sencillas y uso flexible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ideal para conceptos de oficina abierta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Bluetooth integrado para vincular auriculares inalámbricos, altavoces, micrófonos y dispositivos móviles</a:t>
            </a:r>
            <a:endParaRPr lang="en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1CBC5D56-9F8D-2A45-AE7E-0CA43DFE7B32}"/>
              </a:ext>
            </a:extLst>
          </p:cNvPr>
          <p:cNvSpPr txBox="1"/>
          <p:nvPr/>
        </p:nvSpPr>
        <p:spPr>
          <a:xfrm>
            <a:off x="618719" y="573437"/>
            <a:ext cx="84849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WI-FI </a:t>
            </a:r>
            <a:r>
              <a:rPr lang="es-419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en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BLUETOOTH</a:t>
            </a:r>
          </a:p>
          <a:p>
            <a:r>
              <a:rPr lang="en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GAC2570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D0CB24-0BBE-8F83-4263-C21BE9FA2B35}"/>
              </a:ext>
            </a:extLst>
          </p:cNvPr>
          <p:cNvSpPr/>
          <p:nvPr/>
        </p:nvSpPr>
        <p:spPr>
          <a:xfrm>
            <a:off x="618720" y="1927577"/>
            <a:ext cx="4054769" cy="4054769"/>
          </a:xfrm>
          <a:prstGeom prst="ellipse">
            <a:avLst/>
          </a:prstGeom>
          <a:solidFill>
            <a:srgbClr val="46A7C9"/>
          </a:solidFill>
          <a:ln w="107950">
            <a:solidFill>
              <a:srgbClr val="295288"/>
            </a:solidFill>
          </a:ln>
          <a:effectLst>
            <a:outerShdw blurRad="50800" dist="84773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C5FBB-AA2D-4986-9837-0B6B223281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94" y="3107792"/>
            <a:ext cx="2233231" cy="1694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EA9A13-9B7D-37C7-94C9-FA8352001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453" y="2947489"/>
            <a:ext cx="2004858" cy="20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7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19B47F-37DB-AA42-9DB2-751617985BB9}"/>
              </a:ext>
            </a:extLst>
          </p:cNvPr>
          <p:cNvSpPr/>
          <p:nvPr/>
        </p:nvSpPr>
        <p:spPr>
          <a:xfrm>
            <a:off x="5546406" y="2662298"/>
            <a:ext cx="61722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Batería recargable incorporada de 3300 mAh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Proporciona hasta 4 horas de conversación</a:t>
            </a:r>
            <a:b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 empareja con Wi-Fi para permitir un verdadero uso inalámbrico</a:t>
            </a:r>
            <a:endParaRPr lang="en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1CBC5D56-9F8D-2A45-AE7E-0CA43DFE7B32}"/>
              </a:ext>
            </a:extLst>
          </p:cNvPr>
          <p:cNvSpPr txBox="1"/>
          <p:nvPr/>
        </p:nvSpPr>
        <p:spPr>
          <a:xfrm>
            <a:off x="618719" y="573437"/>
            <a:ext cx="84849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BATERÍA RECARGABLE</a:t>
            </a:r>
            <a:br>
              <a:rPr lang="es-419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GAC2570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D0CB24-0BBE-8F83-4263-C21BE9FA2B35}"/>
              </a:ext>
            </a:extLst>
          </p:cNvPr>
          <p:cNvSpPr/>
          <p:nvPr/>
        </p:nvSpPr>
        <p:spPr>
          <a:xfrm>
            <a:off x="618720" y="1927577"/>
            <a:ext cx="4054769" cy="4054769"/>
          </a:xfrm>
          <a:prstGeom prst="ellipse">
            <a:avLst/>
          </a:prstGeom>
          <a:solidFill>
            <a:srgbClr val="295288"/>
          </a:solidFill>
          <a:ln w="107950">
            <a:solidFill>
              <a:srgbClr val="46A7C9"/>
            </a:solidFill>
          </a:ln>
          <a:effectLst>
            <a:outerShdw blurRad="50800" dist="84773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099B6-E82C-9D34-CE64-F71DF1A665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415" y="2662298"/>
            <a:ext cx="2512785" cy="258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8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0" name="CuadroTexto 8">
            <a:extLst>
              <a:ext uri="{FF2B5EF4-FFF2-40B4-BE49-F238E27FC236}">
                <a16:creationId xmlns:a16="http://schemas.microsoft.com/office/drawing/2014/main" id="{1CBC5D56-9F8D-2A45-AE7E-0CA43DFE7B32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Certificado </a:t>
            </a:r>
            <a:r>
              <a:rPr lang="en" sz="3200" b="1" dirty="0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 ROOMS</a:t>
            </a:r>
          </a:p>
          <a:p>
            <a:r>
              <a:rPr lang="en" sz="20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GAC2570</a:t>
            </a:r>
            <a:endParaRPr lang="es-ES_tradnl" sz="2000" dirty="0">
              <a:solidFill>
                <a:srgbClr val="295288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28ED0-6ABF-F0D7-533E-76D989ED9C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031" y="1837841"/>
            <a:ext cx="7276104" cy="3309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9A242E-6DF1-272A-A1F9-DDF762E7CA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706" y="5445877"/>
            <a:ext cx="5458754" cy="111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160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8438</TotalTime>
  <Words>514</Words>
  <Application>Microsoft Office PowerPoint</Application>
  <PresentationFormat>Panorámica</PresentationFormat>
  <Paragraphs>119</Paragraphs>
  <Slides>15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Open Sans Extrabold</vt:lpstr>
      <vt:lpstr>Open Sans Light</vt:lpstr>
      <vt:lpstr>Times New Roman</vt:lpstr>
      <vt:lpstr>TwitterChirp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García Irarragorri</dc:creator>
  <cp:lastModifiedBy>david alonso</cp:lastModifiedBy>
  <cp:revision>301</cp:revision>
  <dcterms:created xsi:type="dcterms:W3CDTF">2020-03-09T19:49:21Z</dcterms:created>
  <dcterms:modified xsi:type="dcterms:W3CDTF">2022-12-21T17:38:49Z</dcterms:modified>
</cp:coreProperties>
</file>