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451" r:id="rId3"/>
    <p:sldId id="491" r:id="rId4"/>
    <p:sldId id="1491" r:id="rId5"/>
    <p:sldId id="482" r:id="rId6"/>
    <p:sldId id="457" r:id="rId7"/>
    <p:sldId id="485" r:id="rId8"/>
    <p:sldId id="483" r:id="rId9"/>
    <p:sldId id="1494" r:id="rId10"/>
    <p:sldId id="1492" r:id="rId11"/>
    <p:sldId id="490" r:id="rId12"/>
    <p:sldId id="1493" r:id="rId13"/>
    <p:sldId id="473" r:id="rId14"/>
    <p:sldId id="458" r:id="rId15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95288"/>
    <a:srgbClr val="FF530D"/>
    <a:srgbClr val="46A7C9"/>
    <a:srgbClr val="7A81FF"/>
    <a:srgbClr val="76D6FF"/>
    <a:srgbClr val="00FDFF"/>
    <a:srgbClr val="424242"/>
    <a:srgbClr val="F4F7FA"/>
    <a:srgbClr val="CAE4EE"/>
    <a:srgbClr val="CEE6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691"/>
    <p:restoredTop sz="95646"/>
  </p:normalViewPr>
  <p:slideViewPr>
    <p:cSldViewPr snapToGrid="0" snapToObjects="1">
      <p:cViewPr varScale="1">
        <p:scale>
          <a:sx n="118" d="100"/>
          <a:sy n="118" d="100"/>
        </p:scale>
        <p:origin x="672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ECF141-FA29-6340-B1A5-756AB6390990}" type="datetimeFigureOut">
              <a:rPr lang="es-ES_tradnl" smtClean="0"/>
              <a:t>30/11/22</a:t>
            </a:fld>
            <a:endParaRPr lang="es-ES_tradn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_tradn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042EF7-5B0B-334F-A894-5D2DEE561FA6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6618286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042EF7-5B0B-334F-A894-5D2DEE561FA6}" type="slidenum">
              <a:rPr lang="es-ES_tradnl" smtClean="0"/>
              <a:t>1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3331014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042EF7-5B0B-334F-A894-5D2DEE561FA6}" type="slidenum">
              <a:rPr lang="es-ES_tradnl" smtClean="0"/>
              <a:t>2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0183519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_tradnl" dirty="0" err="1"/>
              <a:t>MMedical</a:t>
            </a:r>
            <a:endParaRPr lang="es-ES_trad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042EF7-5B0B-334F-A894-5D2DEE561FA6}" type="slidenum">
              <a:rPr lang="es-ES_tradnl" smtClean="0"/>
              <a:t>3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0332569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042EF7-5B0B-334F-A894-5D2DEE561FA6}" type="slidenum">
              <a:rPr lang="es-ES_tradnl" smtClean="0"/>
              <a:t>4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727788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042EF7-5B0B-334F-A894-5D2DEE561FA6}" type="slidenum">
              <a:rPr lang="es-ES_tradnl" smtClean="0"/>
              <a:t>9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2712907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042EF7-5B0B-334F-A894-5D2DEE561FA6}" type="slidenum">
              <a:rPr lang="es-ES_tradnl" smtClean="0"/>
              <a:t>10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528479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042EF7-5B0B-334F-A894-5D2DEE561FA6}" type="slidenum">
              <a:rPr lang="es-ES_tradnl" smtClean="0"/>
              <a:t>11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1255333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042EF7-5B0B-334F-A894-5D2DEE561FA6}" type="slidenum">
              <a:rPr lang="es-ES_tradnl" smtClean="0"/>
              <a:t>12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8894558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_tradnl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042EF7-5B0B-334F-A894-5D2DEE561FA6}" type="slidenum">
              <a:rPr lang="es-ES_tradnl" smtClean="0"/>
              <a:t>13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8223913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3D0EE23-777E-374A-AAA0-DFE7E87B37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s-ES_tradn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F3CDF85-9108-DC40-A944-26E766EE5D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/>
              <a:t>Haz clic para editar el estilo de subtítulo del patrón</a:t>
            </a:r>
            <a:endParaRPr lang="es-ES_tradn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F78D2D8-0F47-434E-BEBD-6222A26B2E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C7242-DE59-F342-8588-9887C401BB65}" type="datetimeFigureOut">
              <a:rPr lang="es-ES_tradnl" smtClean="0"/>
              <a:t>30/11/22</a:t>
            </a:fld>
            <a:endParaRPr lang="es-ES_tradn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3383E9B-E2A2-D041-9D9B-CC750722CF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EB03664-2193-BE41-867A-7066493CEF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576C5-C55E-4E4D-809A-340EAD673E42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3696913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2063686-7403-B743-B0B0-FAE7AEECA3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ES_tradn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74B11BC-A3EB-2D45-AA0F-F4D1098DDE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S_tradn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0030CA3-FF6A-8145-A191-FDBA848E61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C7242-DE59-F342-8588-9887C401BB65}" type="datetimeFigureOut">
              <a:rPr lang="es-ES_tradnl" smtClean="0"/>
              <a:t>30/11/22</a:t>
            </a:fld>
            <a:endParaRPr lang="es-ES_tradn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54DDA95-885C-A24A-9279-8775C43552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1DA4109-6B61-5246-BD60-D68CD1A202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576C5-C55E-4E4D-809A-340EAD673E42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5816739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1FEC0E0E-E051-BF4E-BE52-EF53F70B6CB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  <a:endParaRPr lang="es-ES_tradn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6A5AD57-5943-DE4B-8C4F-B359D80D5F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S_tradn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43288BA-301D-6540-9BAB-468FAE41F1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C7242-DE59-F342-8588-9887C401BB65}" type="datetimeFigureOut">
              <a:rPr lang="es-ES_tradnl" smtClean="0"/>
              <a:t>30/11/22</a:t>
            </a:fld>
            <a:endParaRPr lang="es-ES_tradn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9E26692-9C3C-B742-8DBE-64CF18D822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0677DB8-F4E5-6141-99B0-6B4D40311E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576C5-C55E-4E4D-809A-340EAD673E42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5274639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073C45-43C7-CA4C-A420-D3CB05B99B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ES_tradn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971E84A-70E4-5E44-9F34-11AC6356A7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S_tradn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ED1A01A-FBF1-E243-9A2D-801725C2DD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C7242-DE59-F342-8588-9887C401BB65}" type="datetimeFigureOut">
              <a:rPr lang="es-ES_tradnl" smtClean="0"/>
              <a:t>30/11/22</a:t>
            </a:fld>
            <a:endParaRPr lang="es-ES_tradn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4D0A7E7-9A9A-3C4D-B1E7-E9845F6CC2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98880F1-D763-8F4B-A9BD-C1A885A69B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576C5-C55E-4E4D-809A-340EAD673E42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9477374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3B19950-F992-2947-A008-956C8FB8D9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s-ES_tradn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B0C60C2-3E17-384E-AEF0-C1D29C555C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0EC10B0-80A5-884A-8303-A962718766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C7242-DE59-F342-8588-9887C401BB65}" type="datetimeFigureOut">
              <a:rPr lang="es-ES_tradnl" smtClean="0"/>
              <a:t>30/11/22</a:t>
            </a:fld>
            <a:endParaRPr lang="es-ES_tradn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01580A8-1A22-8245-9E92-67A4AB64A1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A565F33-1BC0-9E4F-801B-196B67488A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576C5-C55E-4E4D-809A-340EAD673E42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6534141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FDEE75A-9E4E-EF40-A326-B192F84E77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ES_tradn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0ACF98D-73C1-7F4A-AE3A-7F7D29123B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S_tradn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2F5D953-FCFA-9B4B-A415-AD677C653D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S_tradn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5759904-CA0D-BF41-BEA7-ECC47F45EC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C7242-DE59-F342-8588-9887C401BB65}" type="datetimeFigureOut">
              <a:rPr lang="es-ES_tradnl" smtClean="0"/>
              <a:t>30/11/22</a:t>
            </a:fld>
            <a:endParaRPr lang="es-ES_tradn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074A04F-B830-4447-8B6C-F5277AC2B9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04529FB-3A61-734B-B292-895745B7F0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576C5-C55E-4E4D-809A-340EAD673E42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1649830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6E1616F-7781-3940-95D5-8E497C2010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s-ES_tradn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93963E9-9F39-8E46-A591-150DF44724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8CA5872-F158-BC41-9560-E9732FEA9F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S_tradn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57C2841-7E4A-C542-825D-71E24362BAF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E57A197B-5A64-7A40-AE8E-5BC38166D2D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S_tradn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BB04AE5E-8BDA-8C4A-AD7C-82199FF719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C7242-DE59-F342-8588-9887C401BB65}" type="datetimeFigureOut">
              <a:rPr lang="es-ES_tradnl" smtClean="0"/>
              <a:t>30/11/22</a:t>
            </a:fld>
            <a:endParaRPr lang="es-ES_tradnl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E4C97413-E4B9-F740-BBAD-66E90C1F3F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E41BED57-0644-3942-81A2-A9C2920A88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576C5-C55E-4E4D-809A-340EAD673E42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9158404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B13DEFB-E487-8E41-A8C1-DCCF7D0AA1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ES_tradn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C1B2C5B-2030-AA47-8296-C090E4308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C7242-DE59-F342-8588-9887C401BB65}" type="datetimeFigureOut">
              <a:rPr lang="es-ES_tradnl" smtClean="0"/>
              <a:t>30/11/22</a:t>
            </a:fld>
            <a:endParaRPr lang="es-ES_tradn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1DAA72AC-60EE-8F4C-8169-5989E1167B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1E57C5B-DC14-E348-B06A-62387F2B7E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576C5-C55E-4E4D-809A-340EAD673E42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1564697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6A4F0F79-1311-4643-97FB-BD6262D349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C7242-DE59-F342-8588-9887C401BB65}" type="datetimeFigureOut">
              <a:rPr lang="es-ES_tradnl" smtClean="0"/>
              <a:t>30/11/22</a:t>
            </a:fld>
            <a:endParaRPr lang="es-ES_tradnl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1D6D1F78-1F12-524F-A379-EA828EC6F8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13F5889A-0411-B744-9045-20EA5A98C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576C5-C55E-4E4D-809A-340EAD673E42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8611474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F6F5947-5E5B-4F43-83F8-6562A598FE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s-ES_tradn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4E3945F-9DCD-D84B-A541-30F108E254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S_tradn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031D45E-0CAD-A94E-ABFD-1158275B5C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0A23D59-6ADC-6A40-8748-57D267335C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C7242-DE59-F342-8588-9887C401BB65}" type="datetimeFigureOut">
              <a:rPr lang="es-ES_tradnl" smtClean="0"/>
              <a:t>30/11/22</a:t>
            </a:fld>
            <a:endParaRPr lang="es-ES_tradn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53C0302-4956-2B47-BFFD-165861BFEB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BB65C09-4C8A-5440-B7B9-BA05464FC3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576C5-C55E-4E4D-809A-340EAD673E42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1966682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234E543-EB3F-5544-8A6C-B95FBDB930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s-ES_tradn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3AF72527-0F4F-AA43-88A9-BCBC88EA166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_tradn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3A7FCE1-2557-9E4C-8C07-2E7CC5803A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CCE5EFE-648C-3A40-BF7F-03A6C9A50E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C7242-DE59-F342-8588-9887C401BB65}" type="datetimeFigureOut">
              <a:rPr lang="es-ES_tradnl" smtClean="0"/>
              <a:t>30/11/22</a:t>
            </a:fld>
            <a:endParaRPr lang="es-ES_tradn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9D8875A-E206-B746-B653-23D0994435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9902AAC-653A-0548-BBA5-40A18E87CA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576C5-C55E-4E4D-809A-340EAD673E42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321351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6699915F-588C-3A4C-935F-02ED3AC674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  <a:endParaRPr lang="es-ES_tradn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3574F8C-DB2F-7940-87BB-7CBBC7497D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S_tradn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7CDC67E-7C40-1346-8281-0F232930837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6C7242-DE59-F342-8588-9887C401BB65}" type="datetimeFigureOut">
              <a:rPr lang="es-ES_tradnl" smtClean="0"/>
              <a:t>30/11/22</a:t>
            </a:fld>
            <a:endParaRPr lang="es-ES_tradn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0A67A28-7DE5-204D-AACE-8D45900A79D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58F720A-8E36-FF4E-A071-25A5694101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9576C5-C55E-4E4D-809A-340EAD673E42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206726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tif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tiff"/><Relationship Id="rId5" Type="http://schemas.openxmlformats.org/officeDocument/2006/relationships/image" Target="../media/image31.png"/><Relationship Id="rId4" Type="http://schemas.openxmlformats.org/officeDocument/2006/relationships/image" Target="../media/image7.tif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tiff"/><Relationship Id="rId5" Type="http://schemas.openxmlformats.org/officeDocument/2006/relationships/image" Target="../media/image32.png"/><Relationship Id="rId4" Type="http://schemas.openxmlformats.org/officeDocument/2006/relationships/image" Target="../media/image7.tif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12.tiff"/><Relationship Id="rId4" Type="http://schemas.openxmlformats.org/officeDocument/2006/relationships/image" Target="../media/image7.tif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tif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4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4.png"/><Relationship Id="rId5" Type="http://schemas.openxmlformats.org/officeDocument/2006/relationships/image" Target="../media/image7.tiff"/><Relationship Id="rId10" Type="http://schemas.openxmlformats.org/officeDocument/2006/relationships/image" Target="../media/image12.tiff"/><Relationship Id="rId4" Type="http://schemas.openxmlformats.org/officeDocument/2006/relationships/image" Target="../media/image6.emf"/><Relationship Id="rId9" Type="http://schemas.openxmlformats.org/officeDocument/2006/relationships/image" Target="../media/image11.png"/><Relationship Id="rId1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5.png"/><Relationship Id="rId7" Type="http://schemas.openxmlformats.org/officeDocument/2006/relationships/image" Target="../media/image16.jpeg"/><Relationship Id="rId12" Type="http://schemas.openxmlformats.org/officeDocument/2006/relationships/image" Target="../media/image2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tiff"/><Relationship Id="rId11" Type="http://schemas.openxmlformats.org/officeDocument/2006/relationships/image" Target="../media/image20.jpeg"/><Relationship Id="rId5" Type="http://schemas.openxmlformats.org/officeDocument/2006/relationships/image" Target="../media/image12.tiff"/><Relationship Id="rId10" Type="http://schemas.openxmlformats.org/officeDocument/2006/relationships/image" Target="../media/image19.jpeg"/><Relationship Id="rId4" Type="http://schemas.openxmlformats.org/officeDocument/2006/relationships/image" Target="../media/image6.emf"/><Relationship Id="rId9" Type="http://schemas.openxmlformats.org/officeDocument/2006/relationships/image" Target="../media/image1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7.tif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7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57CA943D-4268-4B49-9EB8-57B7CB2993C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6745" y="5820837"/>
            <a:ext cx="5339255" cy="776392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365526E1-711E-F349-93DE-CB3C81F8FC96}"/>
              </a:ext>
            </a:extLst>
          </p:cNvPr>
          <p:cNvSpPr/>
          <p:nvPr/>
        </p:nvSpPr>
        <p:spPr>
          <a:xfrm>
            <a:off x="4235749" y="565161"/>
            <a:ext cx="8175269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GAC2570</a:t>
            </a:r>
          </a:p>
          <a:p>
            <a:pPr algn="ctr"/>
            <a:r>
              <a:rPr lang="en-US" sz="28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Enterprise Conference Phone</a:t>
            </a:r>
            <a:endParaRPr lang="en-US" sz="2000" dirty="0">
              <a:solidFill>
                <a:schemeClr val="bg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D8F2D51-AA43-43DC-7658-94D9090FA4C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8492" y="2369234"/>
            <a:ext cx="6475015" cy="2945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1233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>
            <a:extLst>
              <a:ext uri="{FF2B5EF4-FFF2-40B4-BE49-F238E27FC236}">
                <a16:creationId xmlns:a16="http://schemas.microsoft.com/office/drawing/2014/main" id="{0ED20C85-4EC4-7E46-A307-B07511F3BB0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69292" y="6150506"/>
            <a:ext cx="774518" cy="664380"/>
          </a:xfrm>
          <a:prstGeom prst="rect">
            <a:avLst/>
          </a:prstGeom>
        </p:spPr>
      </p:pic>
      <p:sp>
        <p:nvSpPr>
          <p:cNvPr id="14" name="Triangle 13">
            <a:extLst>
              <a:ext uri="{FF2B5EF4-FFF2-40B4-BE49-F238E27FC236}">
                <a16:creationId xmlns:a16="http://schemas.microsoft.com/office/drawing/2014/main" id="{C0E5A3C9-A38F-3E4C-96AD-12A02DF5B342}"/>
              </a:ext>
            </a:extLst>
          </p:cNvPr>
          <p:cNvSpPr/>
          <p:nvPr/>
        </p:nvSpPr>
        <p:spPr>
          <a:xfrm>
            <a:off x="6377108" y="2976348"/>
            <a:ext cx="5814892" cy="3882325"/>
          </a:xfrm>
          <a:prstGeom prst="triangle">
            <a:avLst>
              <a:gd name="adj" fmla="val 100000"/>
            </a:avLst>
          </a:prstGeom>
          <a:solidFill>
            <a:srgbClr val="295288"/>
          </a:solidFill>
          <a:ln>
            <a:solidFill>
              <a:srgbClr val="2952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EADC48E-822A-6776-462A-B24EF7690F20}"/>
              </a:ext>
            </a:extLst>
          </p:cNvPr>
          <p:cNvSpPr txBox="1"/>
          <p:nvPr/>
        </p:nvSpPr>
        <p:spPr>
          <a:xfrm>
            <a:off x="3784887" y="5751890"/>
            <a:ext cx="17026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Mute / </a:t>
            </a:r>
          </a:p>
          <a:p>
            <a:pPr algn="ctr"/>
            <a:r>
              <a:rPr lang="en-US" sz="12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Unmute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3FDD0EC-0955-A5C7-E5D6-C5B527AB22EF}"/>
              </a:ext>
            </a:extLst>
          </p:cNvPr>
          <p:cNvSpPr txBox="1"/>
          <p:nvPr/>
        </p:nvSpPr>
        <p:spPr>
          <a:xfrm>
            <a:off x="-349847" y="2717369"/>
            <a:ext cx="17026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LED Status</a:t>
            </a:r>
          </a:p>
          <a:p>
            <a:pPr algn="ctr"/>
            <a:r>
              <a:rPr lang="en-US" sz="12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Indicator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087A5D4-E001-569C-657E-024C97A16080}"/>
              </a:ext>
            </a:extLst>
          </p:cNvPr>
          <p:cNvSpPr txBox="1"/>
          <p:nvPr/>
        </p:nvSpPr>
        <p:spPr>
          <a:xfrm>
            <a:off x="4519246" y="5751890"/>
            <a:ext cx="17026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Volume</a:t>
            </a:r>
          </a:p>
          <a:p>
            <a:pPr algn="ctr"/>
            <a:r>
              <a:rPr lang="en-US" sz="12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Down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371E6C2-032F-ACCD-AF80-75566DB18C59}"/>
              </a:ext>
            </a:extLst>
          </p:cNvPr>
          <p:cNvSpPr txBox="1"/>
          <p:nvPr/>
        </p:nvSpPr>
        <p:spPr>
          <a:xfrm>
            <a:off x="5999559" y="5754505"/>
            <a:ext cx="17026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Volume</a:t>
            </a:r>
          </a:p>
          <a:p>
            <a:pPr algn="ctr"/>
            <a:r>
              <a:rPr lang="en-US" sz="12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Up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00F1891-175D-BC73-6E40-2B183D81770B}"/>
              </a:ext>
            </a:extLst>
          </p:cNvPr>
          <p:cNvSpPr txBox="1"/>
          <p:nvPr/>
        </p:nvSpPr>
        <p:spPr>
          <a:xfrm>
            <a:off x="5268440" y="5799364"/>
            <a:ext cx="17026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Home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F6C61C3-6EC3-9F46-6B69-34D47C476FB4}"/>
              </a:ext>
            </a:extLst>
          </p:cNvPr>
          <p:cNvSpPr txBox="1"/>
          <p:nvPr/>
        </p:nvSpPr>
        <p:spPr>
          <a:xfrm>
            <a:off x="6783475" y="5759831"/>
            <a:ext cx="17026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Back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3A95C06-AB35-AAA2-708F-F97BF32CA05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3886" y="970407"/>
            <a:ext cx="9884228" cy="4495791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3545C46-B4D2-CE70-8B9C-1F95127F09BC}"/>
              </a:ext>
            </a:extLst>
          </p:cNvPr>
          <p:cNvCxnSpPr>
            <a:cxnSpLocks/>
          </p:cNvCxnSpPr>
          <p:nvPr/>
        </p:nvCxnSpPr>
        <p:spPr>
          <a:xfrm flipV="1">
            <a:off x="4630356" y="5162114"/>
            <a:ext cx="0" cy="52672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C80C6F9-4C25-83A8-EEE9-FEC65FEE5E25}"/>
              </a:ext>
            </a:extLst>
          </p:cNvPr>
          <p:cNvCxnSpPr>
            <a:cxnSpLocks/>
          </p:cNvCxnSpPr>
          <p:nvPr/>
        </p:nvCxnSpPr>
        <p:spPr>
          <a:xfrm flipV="1">
            <a:off x="5370584" y="5162114"/>
            <a:ext cx="0" cy="52672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E47AEC4-4885-7102-ACE6-28F043B1E447}"/>
              </a:ext>
            </a:extLst>
          </p:cNvPr>
          <p:cNvCxnSpPr>
            <a:cxnSpLocks/>
          </p:cNvCxnSpPr>
          <p:nvPr/>
        </p:nvCxnSpPr>
        <p:spPr>
          <a:xfrm flipV="1">
            <a:off x="6119778" y="5162114"/>
            <a:ext cx="0" cy="52672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A8C75AF-B894-1D40-46AC-EA22D08453A6}"/>
              </a:ext>
            </a:extLst>
          </p:cNvPr>
          <p:cNvCxnSpPr>
            <a:cxnSpLocks/>
          </p:cNvCxnSpPr>
          <p:nvPr/>
        </p:nvCxnSpPr>
        <p:spPr>
          <a:xfrm flipV="1">
            <a:off x="6851041" y="5162114"/>
            <a:ext cx="0" cy="52672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CB617BE-694E-656D-C046-71260A37CF08}"/>
              </a:ext>
            </a:extLst>
          </p:cNvPr>
          <p:cNvCxnSpPr>
            <a:cxnSpLocks/>
          </p:cNvCxnSpPr>
          <p:nvPr/>
        </p:nvCxnSpPr>
        <p:spPr>
          <a:xfrm flipV="1">
            <a:off x="7634813" y="5162114"/>
            <a:ext cx="0" cy="52672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3CDDB46-F41A-5500-709B-2C270578F693}"/>
              </a:ext>
            </a:extLst>
          </p:cNvPr>
          <p:cNvCxnSpPr>
            <a:cxnSpLocks/>
          </p:cNvCxnSpPr>
          <p:nvPr/>
        </p:nvCxnSpPr>
        <p:spPr>
          <a:xfrm flipH="1" flipV="1">
            <a:off x="981389" y="2855868"/>
            <a:ext cx="260130" cy="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06B14A72-46C0-C0E2-1B9A-4B1B5A5129CA}"/>
              </a:ext>
            </a:extLst>
          </p:cNvPr>
          <p:cNvSpPr txBox="1"/>
          <p:nvPr/>
        </p:nvSpPr>
        <p:spPr>
          <a:xfrm>
            <a:off x="10835585" y="2717369"/>
            <a:ext cx="17026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LED Status</a:t>
            </a:r>
          </a:p>
          <a:p>
            <a:pPr algn="ctr"/>
            <a:r>
              <a:rPr lang="en-US" sz="12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Indicator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C2076323-7AF4-7FAB-8D3C-C6BBB38C00CE}"/>
              </a:ext>
            </a:extLst>
          </p:cNvPr>
          <p:cNvCxnSpPr>
            <a:cxnSpLocks/>
          </p:cNvCxnSpPr>
          <p:nvPr/>
        </p:nvCxnSpPr>
        <p:spPr>
          <a:xfrm flipH="1" flipV="1">
            <a:off x="10916829" y="2855868"/>
            <a:ext cx="260130" cy="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7F19B9E-A476-A201-5168-F40D7D9EB428}"/>
              </a:ext>
            </a:extLst>
          </p:cNvPr>
          <p:cNvCxnSpPr>
            <a:cxnSpLocks/>
          </p:cNvCxnSpPr>
          <p:nvPr/>
        </p:nvCxnSpPr>
        <p:spPr>
          <a:xfrm flipH="1">
            <a:off x="7991788" y="3374570"/>
            <a:ext cx="74944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B0535162-BAD7-C66F-9A4F-2980A2CBF3E7}"/>
              </a:ext>
            </a:extLst>
          </p:cNvPr>
          <p:cNvCxnSpPr>
            <a:cxnSpLocks/>
          </p:cNvCxnSpPr>
          <p:nvPr/>
        </p:nvCxnSpPr>
        <p:spPr>
          <a:xfrm flipH="1">
            <a:off x="7991788" y="3820884"/>
            <a:ext cx="74944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7866B7DE-AD30-477D-9E07-EE254F76C7D3}"/>
              </a:ext>
            </a:extLst>
          </p:cNvPr>
          <p:cNvCxnSpPr>
            <a:cxnSpLocks/>
          </p:cNvCxnSpPr>
          <p:nvPr/>
        </p:nvCxnSpPr>
        <p:spPr>
          <a:xfrm flipH="1">
            <a:off x="7991788" y="4267200"/>
            <a:ext cx="74944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22173E9B-DF48-C126-ECB5-8A07A65BCE8A}"/>
              </a:ext>
            </a:extLst>
          </p:cNvPr>
          <p:cNvSpPr txBox="1"/>
          <p:nvPr/>
        </p:nvSpPr>
        <p:spPr>
          <a:xfrm>
            <a:off x="8147219" y="3250252"/>
            <a:ext cx="17026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Call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B1CF737-4436-3C1A-E95B-35E35B7C1564}"/>
              </a:ext>
            </a:extLst>
          </p:cNvPr>
          <p:cNvSpPr txBox="1"/>
          <p:nvPr/>
        </p:nvSpPr>
        <p:spPr>
          <a:xfrm>
            <a:off x="8322964" y="3682384"/>
            <a:ext cx="17026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Contacts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4E8EE5AE-8601-F080-20A7-61C8EA8160C4}"/>
              </a:ext>
            </a:extLst>
          </p:cNvPr>
          <p:cNvSpPr txBox="1"/>
          <p:nvPr/>
        </p:nvSpPr>
        <p:spPr>
          <a:xfrm>
            <a:off x="8422330" y="4128698"/>
            <a:ext cx="17026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Call History</a:t>
            </a:r>
          </a:p>
        </p:txBody>
      </p:sp>
      <p:sp>
        <p:nvSpPr>
          <p:cNvPr id="3" name="Triangle 2">
            <a:extLst>
              <a:ext uri="{FF2B5EF4-FFF2-40B4-BE49-F238E27FC236}">
                <a16:creationId xmlns:a16="http://schemas.microsoft.com/office/drawing/2014/main" id="{A8822F2D-3291-4996-F73A-AAC48AEE4CAA}"/>
              </a:ext>
            </a:extLst>
          </p:cNvPr>
          <p:cNvSpPr/>
          <p:nvPr/>
        </p:nvSpPr>
        <p:spPr>
          <a:xfrm rot="10800000">
            <a:off x="-1" y="-1"/>
            <a:ext cx="2878667" cy="2133600"/>
          </a:xfrm>
          <a:prstGeom prst="triangle">
            <a:avLst>
              <a:gd name="adj" fmla="val 100000"/>
            </a:avLst>
          </a:prstGeom>
          <a:solidFill>
            <a:srgbClr val="326B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5" name="Imagen 11">
            <a:extLst>
              <a:ext uri="{FF2B5EF4-FFF2-40B4-BE49-F238E27FC236}">
                <a16:creationId xmlns:a16="http://schemas.microsoft.com/office/drawing/2014/main" id="{0C41A659-58DC-F9F9-A82A-451676DB4319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885" y="302324"/>
            <a:ext cx="774518" cy="66438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CE0505E-F6C1-6EAB-D0E5-3A43CC80047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248245" y="5937863"/>
            <a:ext cx="819660" cy="819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787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>
            <a:extLst>
              <a:ext uri="{FF2B5EF4-FFF2-40B4-BE49-F238E27FC236}">
                <a16:creationId xmlns:a16="http://schemas.microsoft.com/office/drawing/2014/main" id="{0ED20C85-4EC4-7E46-A307-B07511F3BB0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69292" y="6150506"/>
            <a:ext cx="774518" cy="664380"/>
          </a:xfrm>
          <a:prstGeom prst="rect">
            <a:avLst/>
          </a:prstGeom>
        </p:spPr>
      </p:pic>
      <p:sp>
        <p:nvSpPr>
          <p:cNvPr id="14" name="Triangle 13">
            <a:extLst>
              <a:ext uri="{FF2B5EF4-FFF2-40B4-BE49-F238E27FC236}">
                <a16:creationId xmlns:a16="http://schemas.microsoft.com/office/drawing/2014/main" id="{C0E5A3C9-A38F-3E4C-96AD-12A02DF5B342}"/>
              </a:ext>
            </a:extLst>
          </p:cNvPr>
          <p:cNvSpPr/>
          <p:nvPr/>
        </p:nvSpPr>
        <p:spPr>
          <a:xfrm>
            <a:off x="6377108" y="2976348"/>
            <a:ext cx="5814892" cy="3882325"/>
          </a:xfrm>
          <a:prstGeom prst="triangle">
            <a:avLst>
              <a:gd name="adj" fmla="val 100000"/>
            </a:avLst>
          </a:prstGeom>
          <a:solidFill>
            <a:srgbClr val="295288"/>
          </a:solidFill>
          <a:ln>
            <a:solidFill>
              <a:srgbClr val="2952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F6C61C3-6EC3-9F46-6B69-34D47C476FB4}"/>
              </a:ext>
            </a:extLst>
          </p:cNvPr>
          <p:cNvSpPr txBox="1"/>
          <p:nvPr/>
        </p:nvSpPr>
        <p:spPr>
          <a:xfrm>
            <a:off x="6293972" y="4262717"/>
            <a:ext cx="10705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Kensington Lock</a:t>
            </a: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1926B631-4100-2CA0-3511-6C785C4BCDDB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20309" y="1425000"/>
            <a:ext cx="9803223" cy="3354747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CB617BE-694E-656D-C046-71260A37CF08}"/>
              </a:ext>
            </a:extLst>
          </p:cNvPr>
          <p:cNvCxnSpPr>
            <a:cxnSpLocks/>
          </p:cNvCxnSpPr>
          <p:nvPr/>
        </p:nvCxnSpPr>
        <p:spPr>
          <a:xfrm flipV="1">
            <a:off x="6830800" y="3265169"/>
            <a:ext cx="0" cy="93232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A8C75AF-B894-1D40-46AC-EA22D08453A6}"/>
              </a:ext>
            </a:extLst>
          </p:cNvPr>
          <p:cNvCxnSpPr>
            <a:cxnSpLocks/>
          </p:cNvCxnSpPr>
          <p:nvPr/>
        </p:nvCxnSpPr>
        <p:spPr>
          <a:xfrm flipV="1">
            <a:off x="7536841" y="3605457"/>
            <a:ext cx="0" cy="83591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riangle 38">
            <a:extLst>
              <a:ext uri="{FF2B5EF4-FFF2-40B4-BE49-F238E27FC236}">
                <a16:creationId xmlns:a16="http://schemas.microsoft.com/office/drawing/2014/main" id="{E925A047-9BD7-E5E6-01FF-483D058D6F33}"/>
              </a:ext>
            </a:extLst>
          </p:cNvPr>
          <p:cNvSpPr/>
          <p:nvPr/>
        </p:nvSpPr>
        <p:spPr>
          <a:xfrm rot="10800000">
            <a:off x="-1" y="-1"/>
            <a:ext cx="2878667" cy="2133600"/>
          </a:xfrm>
          <a:prstGeom prst="triangle">
            <a:avLst>
              <a:gd name="adj" fmla="val 100000"/>
            </a:avLst>
          </a:prstGeom>
          <a:solidFill>
            <a:srgbClr val="326B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40" name="Imagen 11">
            <a:extLst>
              <a:ext uri="{FF2B5EF4-FFF2-40B4-BE49-F238E27FC236}">
                <a16:creationId xmlns:a16="http://schemas.microsoft.com/office/drawing/2014/main" id="{9DCA81E2-5078-3978-B569-94327DEB5C6F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885" y="302324"/>
            <a:ext cx="774518" cy="664380"/>
          </a:xfrm>
          <a:prstGeom prst="rect">
            <a:avLst/>
          </a:prstGeom>
        </p:spPr>
      </p:pic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4981B29E-5248-1CD1-1C67-118D9B1473BE}"/>
              </a:ext>
            </a:extLst>
          </p:cNvPr>
          <p:cNvCxnSpPr>
            <a:cxnSpLocks/>
          </p:cNvCxnSpPr>
          <p:nvPr/>
        </p:nvCxnSpPr>
        <p:spPr>
          <a:xfrm flipV="1">
            <a:off x="8244412" y="3943833"/>
            <a:ext cx="0" cy="83591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517F2CF3-198E-ACEA-C250-7FFCEEA3867E}"/>
              </a:ext>
            </a:extLst>
          </p:cNvPr>
          <p:cNvSpPr txBox="1"/>
          <p:nvPr/>
        </p:nvSpPr>
        <p:spPr>
          <a:xfrm>
            <a:off x="7001542" y="4455845"/>
            <a:ext cx="10705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Micro </a:t>
            </a:r>
          </a:p>
          <a:p>
            <a:pPr algn="ctr"/>
            <a:r>
              <a:rPr lang="en-US" sz="12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USB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E39D6DB6-1486-1D33-45C5-38B51220422A}"/>
              </a:ext>
            </a:extLst>
          </p:cNvPr>
          <p:cNvSpPr txBox="1"/>
          <p:nvPr/>
        </p:nvSpPr>
        <p:spPr>
          <a:xfrm>
            <a:off x="7709113" y="4782746"/>
            <a:ext cx="10705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Line-Out</a:t>
            </a:r>
          </a:p>
        </p:txBody>
      </p:sp>
      <p:pic>
        <p:nvPicPr>
          <p:cNvPr id="47" name="Picture 46">
            <a:extLst>
              <a:ext uri="{FF2B5EF4-FFF2-40B4-BE49-F238E27FC236}">
                <a16:creationId xmlns:a16="http://schemas.microsoft.com/office/drawing/2014/main" id="{52E4FC51-300F-34FF-0E66-A41F82532F1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248245" y="5937863"/>
            <a:ext cx="819660" cy="819660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id="{FCA81E3D-A8FD-6442-6B96-01B963888C42}"/>
              </a:ext>
            </a:extLst>
          </p:cNvPr>
          <p:cNvSpPr txBox="1"/>
          <p:nvPr/>
        </p:nvSpPr>
        <p:spPr>
          <a:xfrm>
            <a:off x="3648798" y="6538181"/>
            <a:ext cx="48944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1x Gigabit network port + 1x media located underneath the speaker</a:t>
            </a:r>
          </a:p>
        </p:txBody>
      </p:sp>
    </p:spTree>
    <p:extLst>
      <p:ext uri="{BB962C8B-B14F-4D97-AF65-F5344CB8AC3E}">
        <p14:creationId xmlns:p14="http://schemas.microsoft.com/office/powerpoint/2010/main" val="3123210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>
            <a:extLst>
              <a:ext uri="{FF2B5EF4-FFF2-40B4-BE49-F238E27FC236}">
                <a16:creationId xmlns:a16="http://schemas.microsoft.com/office/drawing/2014/main" id="{0ED20C85-4EC4-7E46-A307-B07511F3BB0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69292" y="6150506"/>
            <a:ext cx="774518" cy="664380"/>
          </a:xfrm>
          <a:prstGeom prst="rect">
            <a:avLst/>
          </a:prstGeom>
        </p:spPr>
      </p:pic>
      <p:sp>
        <p:nvSpPr>
          <p:cNvPr id="14" name="Triangle 13">
            <a:extLst>
              <a:ext uri="{FF2B5EF4-FFF2-40B4-BE49-F238E27FC236}">
                <a16:creationId xmlns:a16="http://schemas.microsoft.com/office/drawing/2014/main" id="{C0E5A3C9-A38F-3E4C-96AD-12A02DF5B342}"/>
              </a:ext>
            </a:extLst>
          </p:cNvPr>
          <p:cNvSpPr/>
          <p:nvPr/>
        </p:nvSpPr>
        <p:spPr>
          <a:xfrm>
            <a:off x="6377108" y="2976348"/>
            <a:ext cx="5814892" cy="3882325"/>
          </a:xfrm>
          <a:prstGeom prst="triangle">
            <a:avLst>
              <a:gd name="adj" fmla="val 100000"/>
            </a:avLst>
          </a:prstGeom>
          <a:solidFill>
            <a:srgbClr val="295288"/>
          </a:solidFill>
          <a:ln>
            <a:solidFill>
              <a:srgbClr val="2952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F6C61C3-6EC3-9F46-6B69-34D47C476FB4}"/>
              </a:ext>
            </a:extLst>
          </p:cNvPr>
          <p:cNvSpPr txBox="1"/>
          <p:nvPr/>
        </p:nvSpPr>
        <p:spPr>
          <a:xfrm>
            <a:off x="3525621" y="4944567"/>
            <a:ext cx="10705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HDMI In</a:t>
            </a:r>
          </a:p>
        </p:txBody>
      </p:sp>
      <p:sp>
        <p:nvSpPr>
          <p:cNvPr id="39" name="Triangle 38">
            <a:extLst>
              <a:ext uri="{FF2B5EF4-FFF2-40B4-BE49-F238E27FC236}">
                <a16:creationId xmlns:a16="http://schemas.microsoft.com/office/drawing/2014/main" id="{E925A047-9BD7-E5E6-01FF-483D058D6F33}"/>
              </a:ext>
            </a:extLst>
          </p:cNvPr>
          <p:cNvSpPr/>
          <p:nvPr/>
        </p:nvSpPr>
        <p:spPr>
          <a:xfrm rot="10800000">
            <a:off x="-1" y="-1"/>
            <a:ext cx="2878667" cy="2133600"/>
          </a:xfrm>
          <a:prstGeom prst="triangle">
            <a:avLst>
              <a:gd name="adj" fmla="val 100000"/>
            </a:avLst>
          </a:prstGeom>
          <a:solidFill>
            <a:srgbClr val="326B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40" name="Imagen 11">
            <a:extLst>
              <a:ext uri="{FF2B5EF4-FFF2-40B4-BE49-F238E27FC236}">
                <a16:creationId xmlns:a16="http://schemas.microsoft.com/office/drawing/2014/main" id="{9DCA81E2-5078-3978-B569-94327DEB5C6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885" y="302324"/>
            <a:ext cx="774518" cy="664380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517F2CF3-198E-ACEA-C250-7FFCEEA3867E}"/>
              </a:ext>
            </a:extLst>
          </p:cNvPr>
          <p:cNvSpPr txBox="1"/>
          <p:nvPr/>
        </p:nvSpPr>
        <p:spPr>
          <a:xfrm>
            <a:off x="4774390" y="4564610"/>
            <a:ext cx="5849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USB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FE3D2E1-6EE7-0206-BBB6-54144F1B7A29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7310" y="1453715"/>
            <a:ext cx="9803223" cy="3351821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CB617BE-694E-656D-C046-71260A37CF08}"/>
              </a:ext>
            </a:extLst>
          </p:cNvPr>
          <p:cNvCxnSpPr>
            <a:cxnSpLocks/>
          </p:cNvCxnSpPr>
          <p:nvPr/>
        </p:nvCxnSpPr>
        <p:spPr>
          <a:xfrm flipV="1">
            <a:off x="5074822" y="3599036"/>
            <a:ext cx="0" cy="93232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4981B29E-5248-1CD1-1C67-118D9B1473BE}"/>
              </a:ext>
            </a:extLst>
          </p:cNvPr>
          <p:cNvCxnSpPr>
            <a:cxnSpLocks/>
          </p:cNvCxnSpPr>
          <p:nvPr/>
        </p:nvCxnSpPr>
        <p:spPr>
          <a:xfrm flipV="1">
            <a:off x="4060920" y="4079905"/>
            <a:ext cx="0" cy="83591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08AE48D3-3C49-BFE8-C9B5-463747418D30}"/>
              </a:ext>
            </a:extLst>
          </p:cNvPr>
          <p:cNvSpPr txBox="1"/>
          <p:nvPr/>
        </p:nvSpPr>
        <p:spPr>
          <a:xfrm>
            <a:off x="3648798" y="6538181"/>
            <a:ext cx="48944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1x Gigabit network port + 1x media located underneath the speaker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6D307F8-77E2-8099-7378-58BA89CC101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248245" y="5937863"/>
            <a:ext cx="819660" cy="819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3310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4DF41A79-9B4F-D3A2-CFE9-4475185AA3B1}"/>
              </a:ext>
            </a:extLst>
          </p:cNvPr>
          <p:cNvSpPr/>
          <p:nvPr/>
        </p:nvSpPr>
        <p:spPr>
          <a:xfrm>
            <a:off x="5246162" y="1465989"/>
            <a:ext cx="6945838" cy="539201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uadroTexto 8">
            <a:extLst>
              <a:ext uri="{FF2B5EF4-FFF2-40B4-BE49-F238E27FC236}">
                <a16:creationId xmlns:a16="http://schemas.microsoft.com/office/drawing/2014/main" id="{6318F7C8-609E-6C4F-B4CB-261EDBCDCE75}"/>
              </a:ext>
            </a:extLst>
          </p:cNvPr>
          <p:cNvSpPr txBox="1"/>
          <p:nvPr/>
        </p:nvSpPr>
        <p:spPr>
          <a:xfrm>
            <a:off x="618720" y="573437"/>
            <a:ext cx="97200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dirty="0">
                <a:solidFill>
                  <a:srgbClr val="29528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INTEGRATE WITH GRANDSTREAM SOLUTIONS</a:t>
            </a:r>
            <a:endParaRPr lang="es-ES_tradnl" sz="3200" b="1" dirty="0">
              <a:solidFill>
                <a:srgbClr val="FF530D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7" name="Google Shape;377;p11">
            <a:extLst>
              <a:ext uri="{FF2B5EF4-FFF2-40B4-BE49-F238E27FC236}">
                <a16:creationId xmlns:a16="http://schemas.microsoft.com/office/drawing/2014/main" id="{567C8855-5946-84C8-E85C-6D2CBE1B7F5E}"/>
              </a:ext>
            </a:extLst>
          </p:cNvPr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28289" y="3687976"/>
            <a:ext cx="1691505" cy="167003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DA45C42-C4EF-939F-F536-1711AEC89C4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76712" y="3851876"/>
            <a:ext cx="2407793" cy="143699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E7EE5FB0-CB21-DE4C-41D7-7954EAE7890E}"/>
              </a:ext>
            </a:extLst>
          </p:cNvPr>
          <p:cNvSpPr txBox="1"/>
          <p:nvPr/>
        </p:nvSpPr>
        <p:spPr>
          <a:xfrm>
            <a:off x="618720" y="5468568"/>
            <a:ext cx="2122884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29528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GVC Series</a:t>
            </a:r>
          </a:p>
          <a:p>
            <a:pPr algn="ctr"/>
            <a:r>
              <a:rPr lang="en-US" sz="1400" dirty="0">
                <a:solidFill>
                  <a:srgbClr val="29528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Extend the audio to/from any GVC Series device to create an immersive experience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B392952-2952-DBB6-7496-816FC05A287B}"/>
              </a:ext>
            </a:extLst>
          </p:cNvPr>
          <p:cNvSpPr txBox="1"/>
          <p:nvPr/>
        </p:nvSpPr>
        <p:spPr>
          <a:xfrm>
            <a:off x="3494834" y="5417182"/>
            <a:ext cx="212288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29528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GMD1208</a:t>
            </a:r>
          </a:p>
          <a:p>
            <a:pPr algn="ctr"/>
            <a:r>
              <a:rPr lang="en-US" sz="1400" dirty="0">
                <a:solidFill>
                  <a:srgbClr val="29528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Pair with up to 2x GMD1208 mics to extend audio coverage up to 20m from the GAC2570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998336B-69DE-F27D-2E01-B8E41A9B2245}"/>
              </a:ext>
            </a:extLst>
          </p:cNvPr>
          <p:cNvSpPr txBox="1"/>
          <p:nvPr/>
        </p:nvSpPr>
        <p:spPr>
          <a:xfrm>
            <a:off x="6416030" y="5445004"/>
            <a:ext cx="212288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29528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GWN Series</a:t>
            </a:r>
          </a:p>
          <a:p>
            <a:pPr algn="ctr"/>
            <a:r>
              <a:rPr lang="en-US" sz="1400" dirty="0">
                <a:solidFill>
                  <a:srgbClr val="29528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Easily connect the GAC2570 to Wi-Fi in the office, at home or on the road to conference from anywhere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5577140-5DE4-1DAE-9A18-46D524E1CCEE}"/>
              </a:ext>
            </a:extLst>
          </p:cNvPr>
          <p:cNvSpPr txBox="1"/>
          <p:nvPr/>
        </p:nvSpPr>
        <p:spPr>
          <a:xfrm>
            <a:off x="9519167" y="5439815"/>
            <a:ext cx="212288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29528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UCM6300 Series</a:t>
            </a:r>
          </a:p>
          <a:p>
            <a:pPr algn="ctr"/>
            <a:r>
              <a:rPr lang="en-US" sz="1400" dirty="0">
                <a:solidFill>
                  <a:srgbClr val="29528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Integrate the GAC2570 with your UC solution to communicate with other devices and hold meetings.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E75991A-C442-21D5-CBA2-3B9E34138350}"/>
              </a:ext>
            </a:extLst>
          </p:cNvPr>
          <p:cNvCxnSpPr>
            <a:cxnSpLocks/>
          </p:cNvCxnSpPr>
          <p:nvPr/>
        </p:nvCxnSpPr>
        <p:spPr>
          <a:xfrm flipH="1">
            <a:off x="1781315" y="2354587"/>
            <a:ext cx="2520159" cy="7474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548EC6BC-846F-F065-B81E-0DE7C4D500F0}"/>
              </a:ext>
            </a:extLst>
          </p:cNvPr>
          <p:cNvCxnSpPr>
            <a:cxnSpLocks/>
          </p:cNvCxnSpPr>
          <p:nvPr/>
        </p:nvCxnSpPr>
        <p:spPr>
          <a:xfrm flipH="1">
            <a:off x="4607498" y="3204894"/>
            <a:ext cx="408255" cy="48308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09052EA3-EAD0-0CEF-6FEA-EA166CAD5901}"/>
              </a:ext>
            </a:extLst>
          </p:cNvPr>
          <p:cNvCxnSpPr>
            <a:cxnSpLocks/>
          </p:cNvCxnSpPr>
          <p:nvPr/>
        </p:nvCxnSpPr>
        <p:spPr>
          <a:xfrm>
            <a:off x="7222670" y="2354587"/>
            <a:ext cx="2544028" cy="815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FAAFDCED-D0FC-E5B0-B756-90F648DD1131}"/>
              </a:ext>
            </a:extLst>
          </p:cNvPr>
          <p:cNvCxnSpPr/>
          <p:nvPr/>
        </p:nvCxnSpPr>
        <p:spPr>
          <a:xfrm>
            <a:off x="6821633" y="3163406"/>
            <a:ext cx="401037" cy="4849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CA36D2EA-151D-9FCC-C5E4-CDE85D06628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34167" y="1557156"/>
            <a:ext cx="3927167" cy="178625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1B1614B-3B1C-506F-72A6-67704423EDF5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33831" y="3352879"/>
            <a:ext cx="5012870" cy="275930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A5796E0-8C4C-4380-694D-84D60EE5235C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04019" y="4238020"/>
            <a:ext cx="1022549" cy="1023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6907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D795F44A-3B3D-4C4B-AEBC-F316D4936293}"/>
              </a:ext>
            </a:extLst>
          </p:cNvPr>
          <p:cNvSpPr txBox="1"/>
          <p:nvPr/>
        </p:nvSpPr>
        <p:spPr>
          <a:xfrm>
            <a:off x="2881829" y="1649607"/>
            <a:ext cx="841533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Thank You!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57CA943D-4268-4B49-9EB8-57B7CB2993C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8990" y="4302833"/>
            <a:ext cx="7760354" cy="1128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3759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Imagen 10">
            <a:extLst>
              <a:ext uri="{FF2B5EF4-FFF2-40B4-BE49-F238E27FC236}">
                <a16:creationId xmlns:a16="http://schemas.microsoft.com/office/drawing/2014/main" id="{D4664D52-E883-411F-0676-3AD1935CED1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9932"/>
          <a:stretch/>
        </p:blipFill>
        <p:spPr>
          <a:xfrm>
            <a:off x="8834795" y="3716162"/>
            <a:ext cx="3373464" cy="1837841"/>
          </a:xfrm>
          <a:prstGeom prst="rect">
            <a:avLst/>
          </a:prstGeom>
        </p:spPr>
      </p:pic>
      <p:pic>
        <p:nvPicPr>
          <p:cNvPr id="35" name="Imagen 11">
            <a:extLst>
              <a:ext uri="{FF2B5EF4-FFF2-40B4-BE49-F238E27FC236}">
                <a16:creationId xmlns:a16="http://schemas.microsoft.com/office/drawing/2014/main" id="{B151B94B-3608-9C85-E2D6-9CFCAEF1408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5551" y="4906949"/>
            <a:ext cx="774518" cy="664380"/>
          </a:xfrm>
          <a:prstGeom prst="rect">
            <a:avLst/>
          </a:prstGeom>
        </p:spPr>
      </p:pic>
      <p:sp>
        <p:nvSpPr>
          <p:cNvPr id="36" name="Triangle 35">
            <a:extLst>
              <a:ext uri="{FF2B5EF4-FFF2-40B4-BE49-F238E27FC236}">
                <a16:creationId xmlns:a16="http://schemas.microsoft.com/office/drawing/2014/main" id="{89357D68-D382-CFA1-ACB2-9768856E2B00}"/>
              </a:ext>
            </a:extLst>
          </p:cNvPr>
          <p:cNvSpPr/>
          <p:nvPr/>
        </p:nvSpPr>
        <p:spPr>
          <a:xfrm>
            <a:off x="6377108" y="2975675"/>
            <a:ext cx="5814892" cy="3882325"/>
          </a:xfrm>
          <a:prstGeom prst="triangle">
            <a:avLst>
              <a:gd name="adj" fmla="val 100000"/>
            </a:avLst>
          </a:prstGeom>
          <a:solidFill>
            <a:srgbClr val="295288"/>
          </a:solidFill>
          <a:ln>
            <a:solidFill>
              <a:srgbClr val="2952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37" name="CuadroTexto 8">
            <a:extLst>
              <a:ext uri="{FF2B5EF4-FFF2-40B4-BE49-F238E27FC236}">
                <a16:creationId xmlns:a16="http://schemas.microsoft.com/office/drawing/2014/main" id="{BD1F3E41-D70D-58E8-C67E-232B65BDA810}"/>
              </a:ext>
            </a:extLst>
          </p:cNvPr>
          <p:cNvSpPr txBox="1"/>
          <p:nvPr/>
        </p:nvSpPr>
        <p:spPr>
          <a:xfrm>
            <a:off x="618720" y="573437"/>
            <a:ext cx="1112056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3200" b="1" dirty="0">
                <a:solidFill>
                  <a:srgbClr val="46A7C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GAC2570 ENTERPRISE CONFERENCE PHONE</a:t>
            </a:r>
          </a:p>
          <a:p>
            <a:pPr algn="r"/>
            <a:r>
              <a:rPr lang="en-US" sz="20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Highlights</a:t>
            </a: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866D20B7-11FA-2D41-C089-13E59C5207A9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duotone>
              <a:prstClr val="black"/>
              <a:schemeClr val="bg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05401" y="4779402"/>
            <a:ext cx="960572" cy="713232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34F3D2E2-B886-4749-DFD3-37A8C7E20FA4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duotone>
              <a:prstClr val="black"/>
              <a:schemeClr val="bg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53177" y="4630372"/>
            <a:ext cx="1051646" cy="1056931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03557BD4-8A98-DCB4-3BE8-54E9B93EC88E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duotone>
              <a:prstClr val="black"/>
              <a:schemeClr val="bg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3814" y="4432388"/>
            <a:ext cx="1182647" cy="1530485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A9675EDC-F58A-0B01-4B8A-6DBCC4B9E79F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duotone>
              <a:prstClr val="black"/>
              <a:schemeClr val="bg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18674" y="4635082"/>
            <a:ext cx="887363" cy="1148352"/>
          </a:xfrm>
          <a:prstGeom prst="rect">
            <a:avLst/>
          </a:prstGeom>
        </p:spPr>
      </p:pic>
      <p:sp>
        <p:nvSpPr>
          <p:cNvPr id="48" name="TextBox 47">
            <a:extLst>
              <a:ext uri="{FF2B5EF4-FFF2-40B4-BE49-F238E27FC236}">
                <a16:creationId xmlns:a16="http://schemas.microsoft.com/office/drawing/2014/main" id="{D40F4CB6-2B7B-E091-EB42-7203FBF032AE}"/>
              </a:ext>
            </a:extLst>
          </p:cNvPr>
          <p:cNvSpPr txBox="1"/>
          <p:nvPr/>
        </p:nvSpPr>
        <p:spPr>
          <a:xfrm>
            <a:off x="165474" y="5687304"/>
            <a:ext cx="1533525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Full-duplex HD speakerphone, AEC, mic beamforming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 algn="ctr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 algn="ctr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BE13C5A1-54DC-9D21-5C5C-0C2194A2F378}"/>
              </a:ext>
            </a:extLst>
          </p:cNvPr>
          <p:cNvSpPr txBox="1"/>
          <p:nvPr/>
        </p:nvSpPr>
        <p:spPr>
          <a:xfrm>
            <a:off x="1922068" y="5687303"/>
            <a:ext cx="1533525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12 omnidirectional mics, 5m pickup range</a:t>
            </a:r>
            <a:endParaRPr lang="en-US" sz="20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 algn="ctr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 algn="ctr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C8DC1494-1E61-73B3-E386-DA28ED33CE88}"/>
              </a:ext>
            </a:extLst>
          </p:cNvPr>
          <p:cNvSpPr txBox="1"/>
          <p:nvPr/>
        </p:nvSpPr>
        <p:spPr>
          <a:xfrm>
            <a:off x="3618925" y="5692263"/>
            <a:ext cx="153352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Dual-band </a:t>
            </a:r>
            <a:br>
              <a:rPr lang="en-US" sz="14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</a:br>
            <a:r>
              <a:rPr lang="en-US" sz="14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Wi-Fi 6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 algn="ctr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 algn="ctr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11457A13-E722-DE2A-35CC-5BE9256813A6}"/>
              </a:ext>
            </a:extLst>
          </p:cNvPr>
          <p:cNvSpPr txBox="1"/>
          <p:nvPr/>
        </p:nvSpPr>
        <p:spPr>
          <a:xfrm>
            <a:off x="5412238" y="5687303"/>
            <a:ext cx="153352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Integrated</a:t>
            </a:r>
          </a:p>
          <a:p>
            <a:pPr algn="ctr"/>
            <a:r>
              <a:rPr lang="en-US" sz="14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Bluetooth 5.0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 algn="ctr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 algn="ctr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9419C1BA-F653-665E-E7BF-4DAC985457DB}"/>
              </a:ext>
            </a:extLst>
          </p:cNvPr>
          <p:cNvSpPr txBox="1"/>
          <p:nvPr/>
        </p:nvSpPr>
        <p:spPr>
          <a:xfrm>
            <a:off x="7178832" y="5687303"/>
            <a:ext cx="1533525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Built-in Rechargeable battery with 4- hour talk-time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 algn="ctr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 algn="ctr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7E240E27-40A6-E256-89AC-A79D60207551}"/>
              </a:ext>
            </a:extLst>
          </p:cNvPr>
          <p:cNvSpPr txBox="1"/>
          <p:nvPr/>
        </p:nvSpPr>
        <p:spPr>
          <a:xfrm>
            <a:off x="8798477" y="5706413"/>
            <a:ext cx="153352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Built-in 12-way conferencing</a:t>
            </a:r>
            <a:endParaRPr lang="en-US" sz="20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 algn="ctr"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 algn="ctr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2F02AABD-9547-B225-5ECE-06BE9A404548}"/>
              </a:ext>
            </a:extLst>
          </p:cNvPr>
          <p:cNvSpPr txBox="1"/>
          <p:nvPr/>
        </p:nvSpPr>
        <p:spPr>
          <a:xfrm>
            <a:off x="10521527" y="5687303"/>
            <a:ext cx="1533525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400" dirty="0">
              <a:solidFill>
                <a:schemeClr val="bg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algn="ctr"/>
            <a:r>
              <a:rPr lang="en-US" sz="14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Zoom Rooms Certified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 algn="ctr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 algn="ctr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5" name="Triangle 54">
            <a:extLst>
              <a:ext uri="{FF2B5EF4-FFF2-40B4-BE49-F238E27FC236}">
                <a16:creationId xmlns:a16="http://schemas.microsoft.com/office/drawing/2014/main" id="{F9B5FDEA-015E-6A5C-048B-D3AD3414137C}"/>
              </a:ext>
            </a:extLst>
          </p:cNvPr>
          <p:cNvSpPr/>
          <p:nvPr/>
        </p:nvSpPr>
        <p:spPr>
          <a:xfrm rot="10800000">
            <a:off x="-1" y="-1"/>
            <a:ext cx="2878667" cy="2133600"/>
          </a:xfrm>
          <a:prstGeom prst="triangle">
            <a:avLst>
              <a:gd name="adj" fmla="val 100000"/>
            </a:avLst>
          </a:prstGeom>
          <a:solidFill>
            <a:srgbClr val="326B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56" name="Imagen 11">
            <a:extLst>
              <a:ext uri="{FF2B5EF4-FFF2-40B4-BE49-F238E27FC236}">
                <a16:creationId xmlns:a16="http://schemas.microsoft.com/office/drawing/2014/main" id="{5D9C399C-CEC0-957A-060B-775CC0D1F614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885" y="302324"/>
            <a:ext cx="774518" cy="664380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8E010EED-2783-51BD-949D-27784CD90822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8492" y="1524786"/>
            <a:ext cx="6475015" cy="2945128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062DE26C-30ED-282E-3FC7-A07787C3ED8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872910" y="4847426"/>
            <a:ext cx="828859" cy="828859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839BFE7B-D409-FB9F-414B-C4D6DC0FB1B8}"/>
              </a:ext>
            </a:extLst>
          </p:cNvPr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92027" y="4725489"/>
            <a:ext cx="852537" cy="878635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489371E1-6D53-9E33-B98E-724BBD06CA73}"/>
              </a:ext>
            </a:extLst>
          </p:cNvPr>
          <p:cNvPicPr>
            <a:picLocks noChangeAspect="1"/>
          </p:cNvPicPr>
          <p:nvPr/>
        </p:nvPicPr>
        <p:blipFill>
          <a:blip r:embed="rId14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02999" y="4607236"/>
            <a:ext cx="828860" cy="994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8305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Imagen 10">
            <a:extLst>
              <a:ext uri="{FF2B5EF4-FFF2-40B4-BE49-F238E27FC236}">
                <a16:creationId xmlns:a16="http://schemas.microsoft.com/office/drawing/2014/main" id="{D4664D52-E883-411F-0676-3AD1935CED1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9932"/>
          <a:stretch/>
        </p:blipFill>
        <p:spPr>
          <a:xfrm>
            <a:off x="8834795" y="3716162"/>
            <a:ext cx="3373464" cy="1837841"/>
          </a:xfrm>
          <a:prstGeom prst="rect">
            <a:avLst/>
          </a:prstGeom>
        </p:spPr>
      </p:pic>
      <p:sp>
        <p:nvSpPr>
          <p:cNvPr id="36" name="Triangle 35">
            <a:extLst>
              <a:ext uri="{FF2B5EF4-FFF2-40B4-BE49-F238E27FC236}">
                <a16:creationId xmlns:a16="http://schemas.microsoft.com/office/drawing/2014/main" id="{89357D68-D382-CFA1-ACB2-9768856E2B00}"/>
              </a:ext>
            </a:extLst>
          </p:cNvPr>
          <p:cNvSpPr/>
          <p:nvPr/>
        </p:nvSpPr>
        <p:spPr>
          <a:xfrm>
            <a:off x="6377108" y="2975675"/>
            <a:ext cx="5814892" cy="3882325"/>
          </a:xfrm>
          <a:prstGeom prst="triangle">
            <a:avLst>
              <a:gd name="adj" fmla="val 100000"/>
            </a:avLst>
          </a:prstGeom>
          <a:solidFill>
            <a:srgbClr val="295288"/>
          </a:solidFill>
          <a:ln>
            <a:solidFill>
              <a:srgbClr val="2952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55" name="Triangle 54">
            <a:extLst>
              <a:ext uri="{FF2B5EF4-FFF2-40B4-BE49-F238E27FC236}">
                <a16:creationId xmlns:a16="http://schemas.microsoft.com/office/drawing/2014/main" id="{F9B5FDEA-015E-6A5C-048B-D3AD3414137C}"/>
              </a:ext>
            </a:extLst>
          </p:cNvPr>
          <p:cNvSpPr/>
          <p:nvPr/>
        </p:nvSpPr>
        <p:spPr>
          <a:xfrm rot="10800000">
            <a:off x="-1" y="-1"/>
            <a:ext cx="2878667" cy="2133600"/>
          </a:xfrm>
          <a:prstGeom prst="triangle">
            <a:avLst>
              <a:gd name="adj" fmla="val 100000"/>
            </a:avLst>
          </a:prstGeom>
          <a:solidFill>
            <a:srgbClr val="326B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56" name="Imagen 11">
            <a:extLst>
              <a:ext uri="{FF2B5EF4-FFF2-40B4-BE49-F238E27FC236}">
                <a16:creationId xmlns:a16="http://schemas.microsoft.com/office/drawing/2014/main" id="{5D9C399C-CEC0-957A-060B-775CC0D1F61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885" y="302324"/>
            <a:ext cx="774518" cy="664380"/>
          </a:xfrm>
          <a:prstGeom prst="rect">
            <a:avLst/>
          </a:prstGeom>
        </p:spPr>
      </p:pic>
      <p:pic>
        <p:nvPicPr>
          <p:cNvPr id="2" name="Imagen 10">
            <a:extLst>
              <a:ext uri="{FF2B5EF4-FFF2-40B4-BE49-F238E27FC236}">
                <a16:creationId xmlns:a16="http://schemas.microsoft.com/office/drawing/2014/main" id="{A30DBA92-AE32-3438-5298-D76E710D4B1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9932"/>
          <a:stretch/>
        </p:blipFill>
        <p:spPr>
          <a:xfrm>
            <a:off x="8834795" y="3716162"/>
            <a:ext cx="3373464" cy="1837841"/>
          </a:xfrm>
          <a:prstGeom prst="rect">
            <a:avLst/>
          </a:prstGeom>
        </p:spPr>
      </p:pic>
      <p:pic>
        <p:nvPicPr>
          <p:cNvPr id="3" name="Imagen 11">
            <a:extLst>
              <a:ext uri="{FF2B5EF4-FFF2-40B4-BE49-F238E27FC236}">
                <a16:creationId xmlns:a16="http://schemas.microsoft.com/office/drawing/2014/main" id="{0DC34DDF-260A-F66A-492E-D914F72E4C2A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5551" y="4678349"/>
            <a:ext cx="774518" cy="664380"/>
          </a:xfrm>
          <a:prstGeom prst="rect">
            <a:avLst/>
          </a:prstGeom>
        </p:spPr>
      </p:pic>
      <p:sp>
        <p:nvSpPr>
          <p:cNvPr id="4" name="Triangle 3">
            <a:extLst>
              <a:ext uri="{FF2B5EF4-FFF2-40B4-BE49-F238E27FC236}">
                <a16:creationId xmlns:a16="http://schemas.microsoft.com/office/drawing/2014/main" id="{60FE307F-35E9-D5C5-2363-DBE75C76556A}"/>
              </a:ext>
            </a:extLst>
          </p:cNvPr>
          <p:cNvSpPr/>
          <p:nvPr/>
        </p:nvSpPr>
        <p:spPr>
          <a:xfrm>
            <a:off x="6377108" y="2975675"/>
            <a:ext cx="5814892" cy="3882325"/>
          </a:xfrm>
          <a:prstGeom prst="triangle">
            <a:avLst>
              <a:gd name="adj" fmla="val 100000"/>
            </a:avLst>
          </a:prstGeom>
          <a:solidFill>
            <a:srgbClr val="295288"/>
          </a:solidFill>
          <a:ln>
            <a:solidFill>
              <a:srgbClr val="2952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D17614A-3540-0F54-530C-19C4590FBAED}"/>
              </a:ext>
            </a:extLst>
          </p:cNvPr>
          <p:cNvSpPr txBox="1"/>
          <p:nvPr/>
        </p:nvSpPr>
        <p:spPr>
          <a:xfrm>
            <a:off x="823969" y="3516107"/>
            <a:ext cx="26894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Conference Rooms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AC20A65-BA1C-8A0E-1668-BA03F2C10561}"/>
              </a:ext>
            </a:extLst>
          </p:cNvPr>
          <p:cNvSpPr txBox="1"/>
          <p:nvPr/>
        </p:nvSpPr>
        <p:spPr>
          <a:xfrm>
            <a:off x="4386465" y="3506032"/>
            <a:ext cx="34190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Huddle Rooms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DDFE2B2-E30F-1E12-B20E-E416381C6989}"/>
              </a:ext>
            </a:extLst>
          </p:cNvPr>
          <p:cNvSpPr txBox="1"/>
          <p:nvPr/>
        </p:nvSpPr>
        <p:spPr>
          <a:xfrm>
            <a:off x="8566087" y="3544418"/>
            <a:ext cx="28019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Open Offices</a:t>
            </a:r>
          </a:p>
        </p:txBody>
      </p:sp>
      <p:sp>
        <p:nvSpPr>
          <p:cNvPr id="8" name="CuadroTexto 8">
            <a:extLst>
              <a:ext uri="{FF2B5EF4-FFF2-40B4-BE49-F238E27FC236}">
                <a16:creationId xmlns:a16="http://schemas.microsoft.com/office/drawing/2014/main" id="{DE66BC96-5729-FCED-FF9E-385B95A40374}"/>
              </a:ext>
            </a:extLst>
          </p:cNvPr>
          <p:cNvSpPr txBox="1"/>
          <p:nvPr/>
        </p:nvSpPr>
        <p:spPr>
          <a:xfrm>
            <a:off x="618720" y="573437"/>
            <a:ext cx="111205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32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GAC2570 DEPLOYMENT SCENARIOS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E8C5C46-F2CF-D454-9545-B02D51C881A1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4487" y="1540142"/>
            <a:ext cx="2689412" cy="1756524"/>
          </a:xfrm>
          <a:prstGeom prst="rect">
            <a:avLst/>
          </a:prstGeom>
          <a:ln w="114300">
            <a:solidFill>
              <a:srgbClr val="46A7C9"/>
            </a:solidFill>
          </a:ln>
          <a:effectLst>
            <a:outerShdw blurRad="50800" dist="38100" dir="2700000" sx="102158" sy="102158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D046304-FA21-F763-EFDA-2F79B5AA2176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34295" y="1548317"/>
            <a:ext cx="2689412" cy="1759953"/>
          </a:xfrm>
          <a:prstGeom prst="rect">
            <a:avLst/>
          </a:prstGeom>
          <a:ln w="114300">
            <a:solidFill>
              <a:srgbClr val="46A7C9"/>
            </a:solidFill>
          </a:ln>
          <a:effectLst>
            <a:outerShdw blurRad="50800" dist="38100" dir="2700000" sx="102158" sy="102158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E11604F-84A6-4F21-89AA-3F2E3FF36882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45761" y="1564552"/>
            <a:ext cx="2641752" cy="1759953"/>
          </a:xfrm>
          <a:prstGeom prst="rect">
            <a:avLst/>
          </a:prstGeom>
          <a:ln w="114300">
            <a:solidFill>
              <a:srgbClr val="46A7C9"/>
            </a:solidFill>
          </a:ln>
          <a:effectLst>
            <a:outerShdw blurRad="50800" dist="38100" dir="2700000" sx="102158" sy="102158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173D292-051E-1EF6-4110-1FB8B5001363}"/>
              </a:ext>
            </a:extLst>
          </p:cNvPr>
          <p:cNvSpPr txBox="1"/>
          <p:nvPr/>
        </p:nvSpPr>
        <p:spPr>
          <a:xfrm>
            <a:off x="675567" y="6190304"/>
            <a:ext cx="29749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Training Rooms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5D360B9-E48A-DF72-9FC6-9193DCBF1B5C}"/>
              </a:ext>
            </a:extLst>
          </p:cNvPr>
          <p:cNvSpPr txBox="1"/>
          <p:nvPr/>
        </p:nvSpPr>
        <p:spPr>
          <a:xfrm>
            <a:off x="4744958" y="6192406"/>
            <a:ext cx="26894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Board Rooms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BC492FB-373D-F2B5-D727-26695583398E}"/>
              </a:ext>
            </a:extLst>
          </p:cNvPr>
          <p:cNvSpPr txBox="1"/>
          <p:nvPr/>
        </p:nvSpPr>
        <p:spPr>
          <a:xfrm>
            <a:off x="8566087" y="6190304"/>
            <a:ext cx="29144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Classrooms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78FC5A0-373F-068F-C50C-D24A8C45F40B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5005" y="4115327"/>
            <a:ext cx="2528376" cy="1814311"/>
          </a:xfrm>
          <a:prstGeom prst="rect">
            <a:avLst/>
          </a:prstGeom>
          <a:ln w="114300">
            <a:solidFill>
              <a:srgbClr val="46A7C9"/>
            </a:solidFill>
          </a:ln>
          <a:effectLst>
            <a:outerShdw blurRad="50800" dist="38100" dir="2700000" sx="102158" sy="102158" algn="tl" rotWithShape="0">
              <a:prstClr val="black">
                <a:alpha val="40000"/>
              </a:prstClr>
            </a:outerShdw>
          </a:effec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8182BDC-FC6A-2A1E-8534-82AB765D791A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74642" y="4079796"/>
            <a:ext cx="2830044" cy="1849842"/>
          </a:xfrm>
          <a:prstGeom prst="rect">
            <a:avLst/>
          </a:prstGeom>
          <a:ln w="114300">
            <a:solidFill>
              <a:srgbClr val="46A7C9"/>
            </a:solidFill>
          </a:ln>
          <a:effectLst>
            <a:outerShdw blurRad="50800" dist="38100" dir="2700000" sx="102158" sy="102158" algn="tl" rotWithShape="0">
              <a:prstClr val="black">
                <a:alpha val="40000"/>
              </a:prstClr>
            </a:outerShdw>
          </a:effec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1F35D54-12C1-FAB1-C08A-687903668CB4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45761" y="4110071"/>
            <a:ext cx="2689412" cy="1885818"/>
          </a:xfrm>
          <a:prstGeom prst="rect">
            <a:avLst/>
          </a:prstGeom>
          <a:ln w="114300">
            <a:solidFill>
              <a:srgbClr val="46A7C9"/>
            </a:solidFill>
          </a:ln>
          <a:effectLst>
            <a:outerShdw blurRad="50800" dist="38100" dir="2700000" sx="102158" sy="102158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106920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7E123E94-A07D-0749-9F3A-098A3D9CAA8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9932"/>
          <a:stretch/>
        </p:blipFill>
        <p:spPr>
          <a:xfrm>
            <a:off x="8818536" y="5020159"/>
            <a:ext cx="3373464" cy="1837841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0ED20C85-4EC4-7E46-A307-B07511F3BB0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69292" y="5982346"/>
            <a:ext cx="774518" cy="664380"/>
          </a:xfrm>
          <a:prstGeom prst="rect">
            <a:avLst/>
          </a:prstGeom>
        </p:spPr>
      </p:pic>
      <p:sp>
        <p:nvSpPr>
          <p:cNvPr id="10" name="CuadroTexto 8">
            <a:extLst>
              <a:ext uri="{FF2B5EF4-FFF2-40B4-BE49-F238E27FC236}">
                <a16:creationId xmlns:a16="http://schemas.microsoft.com/office/drawing/2014/main" id="{1CBC5D56-9F8D-2A45-AE7E-0CA43DFE7B32}"/>
              </a:ext>
            </a:extLst>
          </p:cNvPr>
          <p:cNvSpPr txBox="1"/>
          <p:nvPr/>
        </p:nvSpPr>
        <p:spPr>
          <a:xfrm>
            <a:off x="618720" y="573437"/>
            <a:ext cx="819981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dirty="0">
                <a:solidFill>
                  <a:srgbClr val="29528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GAC2570</a:t>
            </a:r>
          </a:p>
          <a:p>
            <a:r>
              <a:rPr lang="en-US" sz="2000" dirty="0">
                <a:solidFill>
                  <a:srgbClr val="46A7C9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Enterprise Conference Phone</a:t>
            </a:r>
          </a:p>
        </p:txBody>
      </p:sp>
      <p:sp>
        <p:nvSpPr>
          <p:cNvPr id="4" name="TextBox 38">
            <a:extLst>
              <a:ext uri="{FF2B5EF4-FFF2-40B4-BE49-F238E27FC236}">
                <a16:creationId xmlns:a16="http://schemas.microsoft.com/office/drawing/2014/main" id="{BB3E7C96-6BA2-0F90-BAA4-B8266691D859}"/>
              </a:ext>
            </a:extLst>
          </p:cNvPr>
          <p:cNvSpPr txBox="1"/>
          <p:nvPr/>
        </p:nvSpPr>
        <p:spPr>
          <a:xfrm>
            <a:off x="5910943" y="1607819"/>
            <a:ext cx="6281057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09585" indent="-609585">
              <a:buClr>
                <a:srgbClr val="424242"/>
              </a:buClr>
              <a:buFont typeface="Arial"/>
              <a:buChar char="•"/>
            </a:pPr>
            <a:r>
              <a:rPr lang="en-US" sz="1600" dirty="0">
                <a:solidFill>
                  <a:srgbClr val="42424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Full-duplex </a:t>
            </a:r>
            <a:r>
              <a:rPr lang="en-US" sz="1600" b="1" dirty="0">
                <a:solidFill>
                  <a:srgbClr val="FF530D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HD Speakerphone </a:t>
            </a:r>
            <a:r>
              <a:rPr lang="en-US" sz="1600" dirty="0">
                <a:solidFill>
                  <a:srgbClr val="42424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with HD acoustic chamber</a:t>
            </a:r>
            <a:endParaRPr lang="en-US" sz="1600" b="1" dirty="0">
              <a:solidFill>
                <a:srgbClr val="46A7C9"/>
              </a:solidFill>
              <a:latin typeface="Open Sans Extrabold" panose="020B0606030504020204" pitchFamily="34" charset="0"/>
              <a:ea typeface="Open Sans Extrabold" panose="020B0606030504020204" pitchFamily="34" charset="0"/>
              <a:cs typeface="Open Sans Extrabold" panose="020B0606030504020204" pitchFamily="34" charset="0"/>
            </a:endParaRPr>
          </a:p>
          <a:p>
            <a:pPr marL="609585" indent="-609585">
              <a:buClr>
                <a:srgbClr val="424242"/>
              </a:buClr>
              <a:buFont typeface="Arial"/>
              <a:buChar char="•"/>
            </a:pPr>
            <a:endParaRPr lang="en-US" sz="1600" dirty="0">
              <a:solidFill>
                <a:srgbClr val="424242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609585" indent="-609585">
              <a:buClr>
                <a:srgbClr val="424242"/>
              </a:buClr>
              <a:buFont typeface="Arial"/>
              <a:buChar char="•"/>
            </a:pPr>
            <a:r>
              <a:rPr lang="en-US" sz="1600" dirty="0">
                <a:solidFill>
                  <a:srgbClr val="42424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Advanced </a:t>
            </a:r>
            <a:r>
              <a:rPr lang="en-US" sz="1600" b="1" dirty="0">
                <a:solidFill>
                  <a:srgbClr val="46A7C9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Echo Cancellation </a:t>
            </a:r>
            <a:r>
              <a:rPr lang="en-US" sz="1600" dirty="0">
                <a:solidFill>
                  <a:srgbClr val="42424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and </a:t>
            </a:r>
            <a:r>
              <a:rPr lang="en-US" sz="1600" b="1" dirty="0">
                <a:solidFill>
                  <a:srgbClr val="46A7C9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Microphone beamforming </a:t>
            </a:r>
            <a:r>
              <a:rPr lang="en-US" sz="1600" dirty="0">
                <a:solidFill>
                  <a:srgbClr val="42424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technology</a:t>
            </a:r>
            <a:endParaRPr lang="en-US" sz="1600" b="1" dirty="0">
              <a:solidFill>
                <a:srgbClr val="FF530D"/>
              </a:solidFill>
              <a:latin typeface="Open Sans Extrabold" panose="020B0606030504020204" pitchFamily="34" charset="0"/>
              <a:ea typeface="Open Sans Extrabold" panose="020B0606030504020204" pitchFamily="34" charset="0"/>
              <a:cs typeface="Open Sans Extrabold" panose="020B0606030504020204" pitchFamily="34" charset="0"/>
            </a:endParaRPr>
          </a:p>
          <a:p>
            <a:pPr marL="609585" indent="-609585">
              <a:buClr>
                <a:srgbClr val="424242"/>
              </a:buClr>
              <a:buFont typeface="Arial"/>
              <a:buChar char="•"/>
            </a:pPr>
            <a:endParaRPr lang="en-US" sz="1600" dirty="0">
              <a:solidFill>
                <a:srgbClr val="424242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609585" indent="-609585">
              <a:buClr>
                <a:srgbClr val="424242"/>
              </a:buClr>
              <a:buFont typeface="Arial"/>
              <a:buChar char="•"/>
            </a:pPr>
            <a:r>
              <a:rPr lang="en-US" sz="1600" b="1" dirty="0">
                <a:solidFill>
                  <a:srgbClr val="FF530D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12 omnidirectional mics </a:t>
            </a:r>
            <a:r>
              <a:rPr lang="en-US" sz="1600" dirty="0">
                <a:solidFill>
                  <a:srgbClr val="42424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with Multichannel Microphone Array Design (MMAD)</a:t>
            </a:r>
          </a:p>
          <a:p>
            <a:pPr marL="609585" indent="-609585">
              <a:buClr>
                <a:srgbClr val="424242"/>
              </a:buClr>
              <a:buFont typeface="Arial"/>
              <a:buChar char="•"/>
            </a:pPr>
            <a:endParaRPr lang="en-US" sz="1600" dirty="0">
              <a:solidFill>
                <a:srgbClr val="424242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609585" indent="-609585">
              <a:buClr>
                <a:srgbClr val="424242"/>
              </a:buClr>
              <a:buFont typeface="Arial"/>
              <a:buChar char="•"/>
            </a:pPr>
            <a:r>
              <a:rPr lang="en-US" sz="1600" b="1" dirty="0">
                <a:solidFill>
                  <a:srgbClr val="46A7C9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5m </a:t>
            </a:r>
            <a:r>
              <a:rPr lang="en-US" sz="1600" dirty="0">
                <a:solidFill>
                  <a:srgbClr val="42424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voice pickup distance</a:t>
            </a:r>
          </a:p>
          <a:p>
            <a:pPr>
              <a:buClr>
                <a:srgbClr val="424242"/>
              </a:buClr>
            </a:pPr>
            <a:endParaRPr lang="en-US" sz="1600" dirty="0">
              <a:solidFill>
                <a:srgbClr val="424242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609585" indent="-609585">
              <a:buClr>
                <a:srgbClr val="424242"/>
              </a:buClr>
              <a:buFont typeface="Arial"/>
              <a:buChar char="•"/>
            </a:pPr>
            <a:r>
              <a:rPr lang="en-US" sz="1600" dirty="0">
                <a:solidFill>
                  <a:srgbClr val="42424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Integrated </a:t>
            </a:r>
            <a:r>
              <a:rPr lang="en-US" sz="1600" b="1" dirty="0">
                <a:solidFill>
                  <a:srgbClr val="46A7C9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Bluetooth 5.0</a:t>
            </a:r>
          </a:p>
          <a:p>
            <a:pPr marL="609585" indent="-609585">
              <a:buClr>
                <a:srgbClr val="424242"/>
              </a:buClr>
              <a:buFont typeface="Arial"/>
              <a:buChar char="•"/>
            </a:pPr>
            <a:endParaRPr lang="en-US" sz="1600" dirty="0">
              <a:solidFill>
                <a:srgbClr val="424242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609585" indent="-609585">
              <a:buClr>
                <a:srgbClr val="424242"/>
              </a:buClr>
              <a:buFont typeface="Arial"/>
              <a:buChar char="•"/>
            </a:pPr>
            <a:r>
              <a:rPr lang="en-US" sz="1600" dirty="0">
                <a:solidFill>
                  <a:srgbClr val="42424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Dual-band </a:t>
            </a:r>
            <a:r>
              <a:rPr lang="en-US" sz="1600" b="1" dirty="0">
                <a:solidFill>
                  <a:srgbClr val="FF530D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Wi-Fi 6 </a:t>
            </a:r>
            <a:r>
              <a:rPr lang="en-US" sz="1600" dirty="0">
                <a:solidFill>
                  <a:srgbClr val="42424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support</a:t>
            </a:r>
          </a:p>
          <a:p>
            <a:pPr marL="609585" indent="-609585">
              <a:buClr>
                <a:srgbClr val="424242"/>
              </a:buClr>
              <a:buFont typeface="Arial"/>
              <a:buChar char="•"/>
            </a:pPr>
            <a:endParaRPr lang="en-US" sz="1600" dirty="0">
              <a:solidFill>
                <a:srgbClr val="424242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609585" indent="-609585">
              <a:buClr>
                <a:srgbClr val="424242"/>
              </a:buClr>
              <a:buFont typeface="Arial"/>
              <a:buChar char="•"/>
            </a:pPr>
            <a:r>
              <a:rPr lang="en-US" sz="1600" dirty="0">
                <a:solidFill>
                  <a:srgbClr val="42424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Built-in </a:t>
            </a:r>
            <a:r>
              <a:rPr lang="en-US" sz="1600" b="1" dirty="0">
                <a:solidFill>
                  <a:srgbClr val="FF530D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Rechargeable battery </a:t>
            </a:r>
            <a:r>
              <a:rPr lang="en-US" sz="1600" dirty="0">
                <a:solidFill>
                  <a:srgbClr val="42424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with 4 hour talk time</a:t>
            </a:r>
          </a:p>
          <a:p>
            <a:pPr marL="609585" indent="-609585">
              <a:buClr>
                <a:srgbClr val="424242"/>
              </a:buClr>
              <a:buFont typeface="Arial"/>
              <a:buChar char="•"/>
            </a:pPr>
            <a:endParaRPr lang="en-US" sz="1600" dirty="0">
              <a:solidFill>
                <a:srgbClr val="424242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609585" indent="-609585">
              <a:buClr>
                <a:srgbClr val="424242"/>
              </a:buClr>
              <a:buFont typeface="Arial"/>
              <a:buChar char="•"/>
            </a:pPr>
            <a:r>
              <a:rPr lang="en-US" sz="1600" dirty="0">
                <a:solidFill>
                  <a:srgbClr val="42424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Built-in </a:t>
            </a:r>
            <a:r>
              <a:rPr lang="en-US" sz="1600" b="1" dirty="0">
                <a:solidFill>
                  <a:srgbClr val="46A7C9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12-way</a:t>
            </a:r>
            <a:r>
              <a:rPr lang="en-US" sz="1600" dirty="0">
                <a:solidFill>
                  <a:srgbClr val="42424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audio conferences</a:t>
            </a:r>
          </a:p>
          <a:p>
            <a:pPr marL="609585" indent="-609585">
              <a:buClr>
                <a:srgbClr val="424242"/>
              </a:buClr>
              <a:buFont typeface="Arial"/>
              <a:buChar char="•"/>
            </a:pPr>
            <a:endParaRPr lang="en-US" sz="1600" dirty="0">
              <a:solidFill>
                <a:srgbClr val="424242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609585" indent="-609585">
              <a:buClr>
                <a:srgbClr val="424242"/>
              </a:buClr>
              <a:buFont typeface="Arial"/>
              <a:buChar char="•"/>
            </a:pPr>
            <a:r>
              <a:rPr lang="en-US" sz="1600" dirty="0">
                <a:solidFill>
                  <a:srgbClr val="42424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Runs </a:t>
            </a:r>
            <a:r>
              <a:rPr lang="en-US" sz="1600" b="1" dirty="0">
                <a:solidFill>
                  <a:srgbClr val="FF530D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Android 10</a:t>
            </a:r>
          </a:p>
          <a:p>
            <a:pPr marL="609585" indent="-609585">
              <a:buClr>
                <a:srgbClr val="424242"/>
              </a:buClr>
              <a:buFont typeface="Arial"/>
              <a:buChar char="•"/>
            </a:pPr>
            <a:endParaRPr lang="en-US" sz="1600" dirty="0">
              <a:solidFill>
                <a:srgbClr val="424242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609585" indent="-609585">
              <a:buClr>
                <a:srgbClr val="424242"/>
              </a:buClr>
              <a:buFont typeface="Arial"/>
              <a:buChar char="•"/>
            </a:pPr>
            <a:endParaRPr lang="en-US" sz="1600" dirty="0">
              <a:solidFill>
                <a:srgbClr val="424242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FF20789-21BF-D6DB-546D-15DAD7264AB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780" y="2321616"/>
            <a:ext cx="5443491" cy="300601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48DAE79-007A-4824-554E-6F9530008343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2251" y="5982346"/>
            <a:ext cx="2124896" cy="433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28371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7E123E94-A07D-0749-9F3A-098A3D9CAA8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9932"/>
          <a:stretch/>
        </p:blipFill>
        <p:spPr>
          <a:xfrm>
            <a:off x="8818536" y="5020159"/>
            <a:ext cx="3373464" cy="1837841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0ED20C85-4EC4-7E46-A307-B07511F3BB0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69292" y="5982346"/>
            <a:ext cx="774518" cy="66438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D19B47F-37DB-AA42-9DB2-751617985BB9}"/>
              </a:ext>
            </a:extLst>
          </p:cNvPr>
          <p:cNvSpPr/>
          <p:nvPr/>
        </p:nvSpPr>
        <p:spPr>
          <a:xfrm>
            <a:off x="5546406" y="2183326"/>
            <a:ext cx="6172299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Full Duplex Speakerphone with HD acoustic chamber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10-watt high-fidelity speaker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Advanced Echo Cancellation (AEC)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Microphone beamforming array technology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12 omnidirectional mics with MMAD (multichannel microphone array design)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5-meter pickup distance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Pair with up to 2 GMD1208 mics to extend audio reach up 20 meters from GAC2570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0" name="CuadroTexto 8">
            <a:extLst>
              <a:ext uri="{FF2B5EF4-FFF2-40B4-BE49-F238E27FC236}">
                <a16:creationId xmlns:a16="http://schemas.microsoft.com/office/drawing/2014/main" id="{1CBC5D56-9F8D-2A45-AE7E-0CA43DFE7B32}"/>
              </a:ext>
            </a:extLst>
          </p:cNvPr>
          <p:cNvSpPr txBox="1"/>
          <p:nvPr/>
        </p:nvSpPr>
        <p:spPr>
          <a:xfrm>
            <a:off x="618720" y="573437"/>
            <a:ext cx="801383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dirty="0">
                <a:solidFill>
                  <a:srgbClr val="46A7C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POWERFUL AUDIO CONFERENCING</a:t>
            </a:r>
          </a:p>
          <a:p>
            <a:r>
              <a:rPr lang="es-ES_tradnl" sz="2000" b="1" dirty="0">
                <a:solidFill>
                  <a:srgbClr val="295288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GAC2570</a:t>
            </a:r>
            <a:endParaRPr lang="es-ES_tradnl" sz="2000" dirty="0">
              <a:solidFill>
                <a:srgbClr val="295288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3DD0CB24-0BBE-8F83-4263-C21BE9FA2B35}"/>
              </a:ext>
            </a:extLst>
          </p:cNvPr>
          <p:cNvSpPr/>
          <p:nvPr/>
        </p:nvSpPr>
        <p:spPr>
          <a:xfrm>
            <a:off x="618720" y="1927577"/>
            <a:ext cx="4054769" cy="4054769"/>
          </a:xfrm>
          <a:prstGeom prst="ellipse">
            <a:avLst/>
          </a:prstGeom>
          <a:solidFill>
            <a:srgbClr val="46A7C9"/>
          </a:solidFill>
          <a:ln w="107950">
            <a:solidFill>
              <a:srgbClr val="295288"/>
            </a:solidFill>
          </a:ln>
          <a:effectLst>
            <a:outerShdw blurRad="50800" dist="84773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8D7710F-3C38-37DE-471E-F69CBED01F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8720" y="2808514"/>
            <a:ext cx="2361039" cy="237290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092973E-9579-B839-271D-6AF07E0DAC7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28508" y="2808514"/>
            <a:ext cx="2144981" cy="2775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3792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7E123E94-A07D-0749-9F3A-098A3D9CAA8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9932"/>
          <a:stretch/>
        </p:blipFill>
        <p:spPr>
          <a:xfrm>
            <a:off x="8818536" y="5020159"/>
            <a:ext cx="3373464" cy="1837841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0ED20C85-4EC4-7E46-A307-B07511F3BB0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69292" y="5982346"/>
            <a:ext cx="774518" cy="66438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D19B47F-37DB-AA42-9DB2-751617985BB9}"/>
              </a:ext>
            </a:extLst>
          </p:cNvPr>
          <p:cNvSpPr/>
          <p:nvPr/>
        </p:nvSpPr>
        <p:spPr>
          <a:xfrm>
            <a:off x="5546406" y="2662298"/>
            <a:ext cx="6172299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Run on the Android operating system (version 10)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Full access to the millions of apps in the Google Play Store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SDK and API available for development of custom Android apps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Provides endless deployment options and solutions</a:t>
            </a:r>
          </a:p>
        </p:txBody>
      </p:sp>
      <p:sp>
        <p:nvSpPr>
          <p:cNvPr id="10" name="CuadroTexto 8">
            <a:extLst>
              <a:ext uri="{FF2B5EF4-FFF2-40B4-BE49-F238E27FC236}">
                <a16:creationId xmlns:a16="http://schemas.microsoft.com/office/drawing/2014/main" id="{1CBC5D56-9F8D-2A45-AE7E-0CA43DFE7B32}"/>
              </a:ext>
            </a:extLst>
          </p:cNvPr>
          <p:cNvSpPr txBox="1"/>
          <p:nvPr/>
        </p:nvSpPr>
        <p:spPr>
          <a:xfrm>
            <a:off x="618720" y="573437"/>
            <a:ext cx="801383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dirty="0">
                <a:solidFill>
                  <a:srgbClr val="29528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BUILT ON ANDROID</a:t>
            </a:r>
          </a:p>
          <a:p>
            <a:r>
              <a:rPr lang="es-ES_tradnl" sz="2000" b="1" dirty="0">
                <a:solidFill>
                  <a:srgbClr val="46A7C9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GAC2570</a:t>
            </a:r>
            <a:endParaRPr lang="es-ES_tradnl" sz="2000" dirty="0">
              <a:solidFill>
                <a:srgbClr val="46A7C9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3DD0CB24-0BBE-8F83-4263-C21BE9FA2B35}"/>
              </a:ext>
            </a:extLst>
          </p:cNvPr>
          <p:cNvSpPr/>
          <p:nvPr/>
        </p:nvSpPr>
        <p:spPr>
          <a:xfrm>
            <a:off x="618720" y="1927577"/>
            <a:ext cx="4054769" cy="4054769"/>
          </a:xfrm>
          <a:prstGeom prst="ellipse">
            <a:avLst/>
          </a:prstGeom>
          <a:solidFill>
            <a:srgbClr val="295288"/>
          </a:solidFill>
          <a:ln w="107950">
            <a:solidFill>
              <a:srgbClr val="46A7C9"/>
            </a:solidFill>
          </a:ln>
          <a:effectLst>
            <a:outerShdw blurRad="50800" dist="84773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9104971-5835-0388-A658-8EBE370618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4079" y="2152936"/>
            <a:ext cx="3604049" cy="3604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95069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7E123E94-A07D-0749-9F3A-098A3D9CAA8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9932"/>
          <a:stretch/>
        </p:blipFill>
        <p:spPr>
          <a:xfrm>
            <a:off x="8818536" y="5020159"/>
            <a:ext cx="3373464" cy="1837841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0ED20C85-4EC4-7E46-A307-B07511F3BB0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69292" y="5982346"/>
            <a:ext cx="774518" cy="66438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D19B47F-37DB-AA42-9DB2-751617985BB9}"/>
              </a:ext>
            </a:extLst>
          </p:cNvPr>
          <p:cNvSpPr/>
          <p:nvPr/>
        </p:nvSpPr>
        <p:spPr>
          <a:xfrm>
            <a:off x="5546406" y="2662298"/>
            <a:ext cx="6172299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Integrated dual-band Wi-Fi 6 support for easy deployments and flexible usage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Wi-Fi ideal for open office concepts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Built-in Bluetooth for pairing wireless headsets, speakers, microphones and mobile devices</a:t>
            </a:r>
          </a:p>
        </p:txBody>
      </p:sp>
      <p:sp>
        <p:nvSpPr>
          <p:cNvPr id="10" name="CuadroTexto 8">
            <a:extLst>
              <a:ext uri="{FF2B5EF4-FFF2-40B4-BE49-F238E27FC236}">
                <a16:creationId xmlns:a16="http://schemas.microsoft.com/office/drawing/2014/main" id="{1CBC5D56-9F8D-2A45-AE7E-0CA43DFE7B32}"/>
              </a:ext>
            </a:extLst>
          </p:cNvPr>
          <p:cNvSpPr txBox="1"/>
          <p:nvPr/>
        </p:nvSpPr>
        <p:spPr>
          <a:xfrm>
            <a:off x="618719" y="573437"/>
            <a:ext cx="848493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dirty="0">
                <a:solidFill>
                  <a:srgbClr val="29528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WI-FI &amp; BLUETOOTH </a:t>
            </a:r>
          </a:p>
          <a:p>
            <a:r>
              <a:rPr lang="es-ES_tradnl" sz="2000" b="1" dirty="0">
                <a:solidFill>
                  <a:srgbClr val="46A7C9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GAC2570</a:t>
            </a:r>
            <a:endParaRPr lang="es-ES_tradnl" sz="2000" dirty="0">
              <a:solidFill>
                <a:srgbClr val="46A7C9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3DD0CB24-0BBE-8F83-4263-C21BE9FA2B35}"/>
              </a:ext>
            </a:extLst>
          </p:cNvPr>
          <p:cNvSpPr/>
          <p:nvPr/>
        </p:nvSpPr>
        <p:spPr>
          <a:xfrm>
            <a:off x="618720" y="1927577"/>
            <a:ext cx="4054769" cy="4054769"/>
          </a:xfrm>
          <a:prstGeom prst="ellipse">
            <a:avLst/>
          </a:prstGeom>
          <a:solidFill>
            <a:srgbClr val="46A7C9"/>
          </a:solidFill>
          <a:ln w="107950">
            <a:solidFill>
              <a:srgbClr val="295288"/>
            </a:solidFill>
          </a:ln>
          <a:effectLst>
            <a:outerShdw blurRad="50800" dist="84773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D1C5FBB-AA2D-4986-9837-0B6B2232812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4194" y="3107792"/>
            <a:ext cx="2233231" cy="169432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5EA9A13-9B7D-37C7-94C9-FA8352001C3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49453" y="2947489"/>
            <a:ext cx="2004858" cy="2014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7779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7E123E94-A07D-0749-9F3A-098A3D9CAA8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9932"/>
          <a:stretch/>
        </p:blipFill>
        <p:spPr>
          <a:xfrm>
            <a:off x="8818536" y="5020159"/>
            <a:ext cx="3373464" cy="1837841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0ED20C85-4EC4-7E46-A307-B07511F3BB0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69292" y="5982346"/>
            <a:ext cx="774518" cy="66438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D19B47F-37DB-AA42-9DB2-751617985BB9}"/>
              </a:ext>
            </a:extLst>
          </p:cNvPr>
          <p:cNvSpPr/>
          <p:nvPr/>
        </p:nvSpPr>
        <p:spPr>
          <a:xfrm>
            <a:off x="5546406" y="2662298"/>
            <a:ext cx="617229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Built-in 3300mAh rechargeable battery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Provides up to 4 hours of talk time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Pairs with Wi-Fi to enable true wireless usage</a:t>
            </a:r>
          </a:p>
        </p:txBody>
      </p:sp>
      <p:sp>
        <p:nvSpPr>
          <p:cNvPr id="10" name="CuadroTexto 8">
            <a:extLst>
              <a:ext uri="{FF2B5EF4-FFF2-40B4-BE49-F238E27FC236}">
                <a16:creationId xmlns:a16="http://schemas.microsoft.com/office/drawing/2014/main" id="{1CBC5D56-9F8D-2A45-AE7E-0CA43DFE7B32}"/>
              </a:ext>
            </a:extLst>
          </p:cNvPr>
          <p:cNvSpPr txBox="1"/>
          <p:nvPr/>
        </p:nvSpPr>
        <p:spPr>
          <a:xfrm>
            <a:off x="618719" y="573437"/>
            <a:ext cx="848493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dirty="0">
                <a:solidFill>
                  <a:srgbClr val="29528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RECHARGEABLE BATTERY</a:t>
            </a:r>
          </a:p>
          <a:p>
            <a:r>
              <a:rPr lang="es-ES_tradnl" sz="2000" b="1" dirty="0">
                <a:solidFill>
                  <a:srgbClr val="46A7C9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GAC2570</a:t>
            </a:r>
            <a:endParaRPr lang="es-ES_tradnl" sz="2000" dirty="0">
              <a:solidFill>
                <a:srgbClr val="46A7C9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3DD0CB24-0BBE-8F83-4263-C21BE9FA2B35}"/>
              </a:ext>
            </a:extLst>
          </p:cNvPr>
          <p:cNvSpPr/>
          <p:nvPr/>
        </p:nvSpPr>
        <p:spPr>
          <a:xfrm>
            <a:off x="618720" y="1927577"/>
            <a:ext cx="4054769" cy="4054769"/>
          </a:xfrm>
          <a:prstGeom prst="ellipse">
            <a:avLst/>
          </a:prstGeom>
          <a:solidFill>
            <a:srgbClr val="295288"/>
          </a:solidFill>
          <a:ln w="107950">
            <a:solidFill>
              <a:srgbClr val="46A7C9"/>
            </a:solidFill>
          </a:ln>
          <a:effectLst>
            <a:outerShdw blurRad="50800" dist="84773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94099B6-E82C-9D34-CE64-F71DF1A665A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3415" y="2662298"/>
            <a:ext cx="2512785" cy="2589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3808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7E123E94-A07D-0749-9F3A-098A3D9CAA8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9932"/>
          <a:stretch/>
        </p:blipFill>
        <p:spPr>
          <a:xfrm>
            <a:off x="8818536" y="5020159"/>
            <a:ext cx="3373464" cy="1837841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0ED20C85-4EC4-7E46-A307-B07511F3BB0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69292" y="5982346"/>
            <a:ext cx="774518" cy="664380"/>
          </a:xfrm>
          <a:prstGeom prst="rect">
            <a:avLst/>
          </a:prstGeom>
        </p:spPr>
      </p:pic>
      <p:sp>
        <p:nvSpPr>
          <p:cNvPr id="10" name="CuadroTexto 8">
            <a:extLst>
              <a:ext uri="{FF2B5EF4-FFF2-40B4-BE49-F238E27FC236}">
                <a16:creationId xmlns:a16="http://schemas.microsoft.com/office/drawing/2014/main" id="{1CBC5D56-9F8D-2A45-AE7E-0CA43DFE7B32}"/>
              </a:ext>
            </a:extLst>
          </p:cNvPr>
          <p:cNvSpPr txBox="1"/>
          <p:nvPr/>
        </p:nvSpPr>
        <p:spPr>
          <a:xfrm>
            <a:off x="618720" y="573437"/>
            <a:ext cx="801383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dirty="0">
                <a:solidFill>
                  <a:srgbClr val="46A7C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ZOOM ROOMS CERTIFIED</a:t>
            </a:r>
          </a:p>
          <a:p>
            <a:r>
              <a:rPr lang="es-ES_tradnl" sz="2000" b="1" dirty="0">
                <a:solidFill>
                  <a:srgbClr val="295288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GAC2570</a:t>
            </a:r>
            <a:endParaRPr lang="es-ES_tradnl" sz="2000" dirty="0">
              <a:solidFill>
                <a:srgbClr val="295288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B228ED0-6ABF-F0D7-533E-76D989ED9CA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64031" y="1837841"/>
            <a:ext cx="7276104" cy="330949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69A242E-6DF1-272A-A1F9-DDF762E7CAA6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2706" y="5445877"/>
            <a:ext cx="5458754" cy="1113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31603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8372</TotalTime>
  <Words>413</Words>
  <Application>Microsoft Macintosh PowerPoint</Application>
  <PresentationFormat>Widescreen</PresentationFormat>
  <Paragraphs>135</Paragraphs>
  <Slides>14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Calibri</vt:lpstr>
      <vt:lpstr>Calibri Light</vt:lpstr>
      <vt:lpstr>Open Sans</vt:lpstr>
      <vt:lpstr>Open Sans Extrabold</vt:lpstr>
      <vt:lpstr>Open Sans Light</vt:lpstr>
      <vt:lpstr>Tema de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Juan Pablo García Irarragorri</dc:creator>
  <cp:lastModifiedBy>Phil Bowers</cp:lastModifiedBy>
  <cp:revision>291</cp:revision>
  <dcterms:created xsi:type="dcterms:W3CDTF">2020-03-09T19:49:21Z</dcterms:created>
  <dcterms:modified xsi:type="dcterms:W3CDTF">2022-12-01T04:09:05Z</dcterms:modified>
</cp:coreProperties>
</file>